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0" r:id="rId8"/>
    <p:sldId id="274" r:id="rId9"/>
    <p:sldId id="268" r:id="rId10"/>
    <p:sldId id="271" r:id="rId11"/>
    <p:sldId id="272" r:id="rId12"/>
    <p:sldId id="269" r:id="rId13"/>
    <p:sldId id="264" r:id="rId14"/>
    <p:sldId id="265" r:id="rId15"/>
    <p:sldId id="266" r:id="rId16"/>
    <p:sldId id="262" r:id="rId17"/>
    <p:sldId id="263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Открытый урок, как средство повышения квалификации.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Преподаватель </a:t>
            </a:r>
          </a:p>
          <a:p>
            <a:pPr algn="r"/>
            <a:r>
              <a:rPr lang="ru-RU" dirty="0" smtClean="0"/>
              <a:t>социально-экономических дисциплин </a:t>
            </a:r>
          </a:p>
          <a:p>
            <a:pPr algn="r"/>
            <a:r>
              <a:rPr lang="ru-RU" dirty="0" smtClean="0"/>
              <a:t>Коршенкова Н. Ш.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2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Целеполагание: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Цель формулируется как ожидаемый конкретный, диагностируемый результат.  </a:t>
            </a:r>
            <a:endParaRPr lang="ru-RU" b="1" dirty="0" smtClean="0"/>
          </a:p>
          <a:p>
            <a:pPr algn="just"/>
            <a:r>
              <a:rPr lang="ru-RU" b="1" dirty="0" smtClean="0"/>
              <a:t>Цель </a:t>
            </a:r>
            <a:r>
              <a:rPr lang="ru-RU" b="1" dirty="0"/>
              <a:t>– развитие или формирование определенной общей или профессиональной компетенции, а задачи урока (</a:t>
            </a:r>
            <a:r>
              <a:rPr lang="ru-RU" b="1" dirty="0" err="1"/>
              <a:t>микроцели</a:t>
            </a:r>
            <a:r>
              <a:rPr lang="ru-RU" b="1" dirty="0"/>
              <a:t>) отражают, какие составляющие данных компетенций будут формироваться или развиваться на данном учебном занятии (каким практическим опытом, умениями необходимо овладеть студентам, какие знания необходимо усвоить для формирования компетенций). </a:t>
            </a:r>
            <a:endParaRPr lang="ru-RU" b="1" dirty="0" smtClean="0"/>
          </a:p>
          <a:p>
            <a:pPr algn="just"/>
            <a:r>
              <a:rPr lang="ru-RU" b="1" dirty="0" smtClean="0"/>
              <a:t>Формирование </a:t>
            </a:r>
            <a:r>
              <a:rPr lang="ru-RU" b="1" dirty="0"/>
              <a:t>компетенций не отрицает знания, важно, чтобы эти знания не были абстрактными, а являлись основой для освоения умений. </a:t>
            </a:r>
          </a:p>
        </p:txBody>
      </p:sp>
    </p:spTree>
    <p:extLst>
      <p:ext uri="{BB962C8B-B14F-4D97-AF65-F5344CB8AC3E}">
        <p14:creationId xmlns:p14="http://schemas.microsoft.com/office/powerpoint/2010/main" val="35219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выбора методов </a:t>
            </a:r>
            <a:r>
              <a:rPr lang="ru-RU" dirty="0" smtClean="0"/>
              <a:t>обучения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369" y="2603499"/>
            <a:ext cx="10728101" cy="39647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1. Соответствие </a:t>
            </a:r>
            <a:r>
              <a:rPr lang="ru-RU" b="1" dirty="0"/>
              <a:t>дидактическим принципам обучения. </a:t>
            </a:r>
            <a:endParaRPr lang="ru-RU" b="1" dirty="0" smtClean="0"/>
          </a:p>
          <a:p>
            <a:pPr algn="just"/>
            <a:r>
              <a:rPr lang="ru-RU" b="1" dirty="0" smtClean="0"/>
              <a:t>2</a:t>
            </a:r>
            <a:r>
              <a:rPr lang="ru-RU" b="1" dirty="0"/>
              <a:t>. Соответствие целям и задачам обучения, воспитания, развития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/>
              <a:t>3. Соответствие специфике содержания обучения. </a:t>
            </a:r>
            <a:endParaRPr lang="ru-RU" b="1" dirty="0" smtClean="0"/>
          </a:p>
          <a:p>
            <a:pPr algn="just"/>
            <a:r>
              <a:rPr lang="ru-RU" b="1" dirty="0" smtClean="0"/>
              <a:t>4</a:t>
            </a:r>
            <a:r>
              <a:rPr lang="ru-RU" b="1" dirty="0"/>
              <a:t>. Соответствие избранным формам организации учебного процесса. </a:t>
            </a:r>
            <a:endParaRPr lang="ru-RU" b="1" dirty="0" smtClean="0"/>
          </a:p>
          <a:p>
            <a:pPr algn="just"/>
            <a:r>
              <a:rPr lang="ru-RU" b="1" dirty="0" smtClean="0"/>
              <a:t>5</a:t>
            </a:r>
            <a:r>
              <a:rPr lang="ru-RU" b="1" dirty="0"/>
              <a:t>. Соотнесение с объективной логикой процесса учебного познания. </a:t>
            </a:r>
            <a:endParaRPr lang="ru-RU" b="1" dirty="0" smtClean="0"/>
          </a:p>
          <a:p>
            <a:pPr algn="just"/>
            <a:r>
              <a:rPr lang="ru-RU" b="1" dirty="0" smtClean="0"/>
              <a:t>6</a:t>
            </a:r>
            <a:r>
              <a:rPr lang="ru-RU" b="1" dirty="0"/>
              <a:t>. Разнообразие с учетом специфики используемых «анализаторов» - слуха, зрения, осязания, мускульных ощущений и др. </a:t>
            </a:r>
            <a:endParaRPr lang="ru-RU" b="1" dirty="0" smtClean="0"/>
          </a:p>
          <a:p>
            <a:pPr algn="just"/>
            <a:r>
              <a:rPr lang="ru-RU" b="1" dirty="0" smtClean="0"/>
              <a:t>7</a:t>
            </a:r>
            <a:r>
              <a:rPr lang="ru-RU" b="1" dirty="0"/>
              <a:t>. Соотнесение с реальными возрастными и индивидуальными особенностями и возможностями обучающихся. </a:t>
            </a:r>
            <a:endParaRPr lang="ru-RU" b="1" dirty="0" smtClean="0"/>
          </a:p>
          <a:p>
            <a:pPr algn="just"/>
            <a:r>
              <a:rPr lang="ru-RU" b="1" dirty="0" smtClean="0"/>
              <a:t>8</a:t>
            </a:r>
            <a:r>
              <a:rPr lang="ru-RU" b="1" dirty="0"/>
              <a:t>. Соотнесение с собственными возможностями по использованию разных методов обучения с опорой на сильные стороны педагогического мастерства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/>
              <a:t>9. Обеспечение наиболее эффективного применения полученных обучающимися знаний на практике. </a:t>
            </a:r>
            <a:endParaRPr lang="ru-RU" b="1" dirty="0" smtClean="0"/>
          </a:p>
          <a:p>
            <a:pPr algn="just"/>
            <a:r>
              <a:rPr lang="ru-RU" b="1" dirty="0" smtClean="0"/>
              <a:t>10</a:t>
            </a:r>
            <a:r>
              <a:rPr lang="ru-RU" b="1" dirty="0"/>
              <a:t>. Соотнесение с материальной оснащенностью учебного кабинета, лаборатории. </a:t>
            </a:r>
          </a:p>
        </p:txBody>
      </p:sp>
    </p:spTree>
    <p:extLst>
      <p:ext uri="{BB962C8B-B14F-4D97-AF65-F5344CB8AC3E}">
        <p14:creationId xmlns:p14="http://schemas.microsoft.com/office/powerpoint/2010/main" val="20637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освоения учебного материала: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1 </a:t>
            </a:r>
            <a:r>
              <a:rPr lang="ru-RU" sz="2000" b="1" dirty="0"/>
              <a:t>– ознакомительный (узнавание ранее изученных объектов, свойств</a:t>
            </a:r>
            <a:r>
              <a:rPr lang="ru-RU" sz="2000" b="1" dirty="0" smtClean="0"/>
              <a:t>);</a:t>
            </a:r>
          </a:p>
          <a:p>
            <a:r>
              <a:rPr lang="ru-RU" sz="2000" b="1" dirty="0" smtClean="0"/>
              <a:t> </a:t>
            </a:r>
            <a:r>
              <a:rPr lang="ru-RU" sz="2000" b="1" dirty="0"/>
              <a:t>2 – репродуктивный (выполнение деятельности по образцу, инструкции или под руководством); </a:t>
            </a:r>
            <a:endParaRPr lang="ru-RU" sz="2000" b="1" dirty="0" smtClean="0"/>
          </a:p>
          <a:p>
            <a:r>
              <a:rPr lang="ru-RU" sz="2000" b="1" dirty="0" smtClean="0"/>
              <a:t>3 </a:t>
            </a:r>
            <a:r>
              <a:rPr lang="ru-RU" sz="2000" b="1" dirty="0"/>
              <a:t>– продуктивный (планирование и самостоятельное выполнение деятельности, решение проблемных задач). </a:t>
            </a:r>
          </a:p>
        </p:txBody>
      </p:sp>
    </p:spTree>
    <p:extLst>
      <p:ext uri="{BB962C8B-B14F-4D97-AF65-F5344CB8AC3E}">
        <p14:creationId xmlns:p14="http://schemas.microsoft.com/office/powerpoint/2010/main" val="15177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 требования к открытым урокам: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2545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Открытые уроки проводят педагоги, имеющие высокий уровень научно-методической и профессиональной подготовки. </a:t>
            </a:r>
            <a:endParaRPr lang="ru-RU" b="1" dirty="0" smtClean="0"/>
          </a:p>
          <a:p>
            <a:pPr algn="just"/>
            <a:r>
              <a:rPr lang="ru-RU" b="1" dirty="0" smtClean="0"/>
              <a:t>Открытый </a:t>
            </a:r>
            <a:r>
              <a:rPr lang="ru-RU" b="1" dirty="0"/>
              <a:t>урок обязательно должен иметь новизну. Новизна может относиться к содержанию или методикам. </a:t>
            </a:r>
          </a:p>
          <a:p>
            <a:pPr algn="just"/>
            <a:r>
              <a:rPr lang="ru-RU" b="1" dirty="0"/>
              <a:t>Открытый урок отражает решение методической проблемы, над которой работает педагог.</a:t>
            </a:r>
          </a:p>
          <a:p>
            <a:pPr algn="just"/>
            <a:r>
              <a:rPr lang="ru-RU" b="1" dirty="0"/>
              <a:t>Открытый урок должен показать </a:t>
            </a:r>
            <a:r>
              <a:rPr lang="ru-RU" b="1" dirty="0" smtClean="0"/>
              <a:t> </a:t>
            </a:r>
            <a:r>
              <a:rPr lang="ru-RU" b="1" dirty="0"/>
              <a:t>преимущества (высокую эффективность) новации. </a:t>
            </a:r>
          </a:p>
          <a:p>
            <a:pPr algn="just"/>
            <a:r>
              <a:rPr lang="ru-RU" b="1" dirty="0"/>
              <a:t>Открытый урок не должен наносить вред обучающимся. Обучающиеся должны получить столько знаний, сколько они усвоили бы без посещающих.</a:t>
            </a:r>
          </a:p>
          <a:p>
            <a:pPr algn="just"/>
            <a:r>
              <a:rPr lang="ru-RU" b="1" dirty="0"/>
              <a:t>Для гостей на уроке обязательно готовятся рабочие места. </a:t>
            </a:r>
          </a:p>
          <a:p>
            <a:pPr algn="just"/>
            <a:r>
              <a:rPr lang="ru-RU" b="1" dirty="0"/>
              <a:t>Число посетителей на открытых уроках не может быть безграничным. </a:t>
            </a:r>
            <a:endParaRPr lang="ru-RU" b="1" dirty="0" smtClean="0"/>
          </a:p>
          <a:p>
            <a:pPr algn="just"/>
            <a:r>
              <a:rPr lang="ru-RU" b="1" dirty="0" smtClean="0"/>
              <a:t>Открытые </a:t>
            </a:r>
            <a:r>
              <a:rPr lang="ru-RU" b="1" dirty="0"/>
              <a:t>уроки и их содержание не должны противоречить поурочно-тематическим планам.</a:t>
            </a:r>
          </a:p>
          <a:p>
            <a:pPr algn="just"/>
            <a:r>
              <a:rPr lang="ru-RU" b="1" dirty="0"/>
              <a:t>Недопустима «репетиция» открытого урока с одной и той же группой. </a:t>
            </a:r>
            <a:endParaRPr lang="ru-RU" b="1" dirty="0" smtClean="0"/>
          </a:p>
          <a:p>
            <a:pPr algn="just"/>
            <a:r>
              <a:rPr lang="ru-RU" b="1" dirty="0" smtClean="0"/>
              <a:t>Вместе </a:t>
            </a:r>
            <a:r>
              <a:rPr lang="ru-RU" b="1" dirty="0"/>
              <a:t>с тем необходимо понимать, что обучающиеся должны быть готовы к открытому уроку. Они должны знать основные формы работы на уроке. </a:t>
            </a:r>
            <a:endParaRPr lang="ru-RU" b="1" dirty="0" smtClean="0"/>
          </a:p>
          <a:p>
            <a:pPr algn="just"/>
            <a:r>
              <a:rPr lang="ru-RU" b="1" dirty="0" smtClean="0"/>
              <a:t>После </a:t>
            </a:r>
            <a:r>
              <a:rPr lang="ru-RU" b="1" dirty="0"/>
              <a:t>открытого урока обязательно организуется его обсуждение и анализ. </a:t>
            </a:r>
          </a:p>
        </p:txBody>
      </p:sp>
    </p:spTree>
    <p:extLst>
      <p:ext uri="{BB962C8B-B14F-4D97-AF65-F5344CB8AC3E}">
        <p14:creationId xmlns:p14="http://schemas.microsoft.com/office/powerpoint/2010/main" val="53112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Психологическая подготовка обучающихся к открытому </a:t>
            </a:r>
            <a:r>
              <a:rPr lang="ru-RU" dirty="0" smtClean="0"/>
              <a:t>уроку: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О предстоящем открытом занятии лучше всего объявить обучающимся на уроке, ему предшествующем. </a:t>
            </a:r>
            <a:endParaRPr lang="ru-RU" b="1" dirty="0" smtClean="0"/>
          </a:p>
          <a:p>
            <a:pPr algn="just"/>
            <a:r>
              <a:rPr lang="ru-RU" b="1" dirty="0" smtClean="0"/>
              <a:t>Не </a:t>
            </a:r>
            <a:r>
              <a:rPr lang="ru-RU" b="1" dirty="0"/>
              <a:t>следует заранее позиционировать открытый урок как особое мероприятие, требующее от участников свершения каких-либо подвигов. </a:t>
            </a:r>
            <a:endParaRPr lang="ru-RU" b="1" dirty="0" smtClean="0"/>
          </a:p>
          <a:p>
            <a:pPr algn="just"/>
            <a:r>
              <a:rPr lang="ru-RU" b="1" dirty="0" smtClean="0"/>
              <a:t>Но </a:t>
            </a:r>
            <a:r>
              <a:rPr lang="ru-RU" b="1" dirty="0"/>
              <a:t>при этом следует попросить обучающихся не опаздывать на урок, быть вежливыми с гостями и друг с другом, обратить внимание на внешний вид, настроить ребят на активную работу на уроке. </a:t>
            </a:r>
            <a:endParaRPr lang="ru-RU" b="1" dirty="0" smtClean="0"/>
          </a:p>
          <a:p>
            <a:pPr algn="just"/>
            <a:r>
              <a:rPr lang="ru-RU" b="1" dirty="0" smtClean="0"/>
              <a:t>Перед </a:t>
            </a:r>
            <a:r>
              <a:rPr lang="ru-RU" b="1" dirty="0"/>
              <a:t>открытым уроком обучающиеся должны получить привычное для себя домашнее задание.</a:t>
            </a:r>
          </a:p>
        </p:txBody>
      </p:sp>
    </p:spTree>
    <p:extLst>
      <p:ext uri="{BB962C8B-B14F-4D97-AF65-F5344CB8AC3E}">
        <p14:creationId xmlns:p14="http://schemas.microsoft.com/office/powerpoint/2010/main" val="33598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Психологическая подготовка </a:t>
            </a:r>
            <a:r>
              <a:rPr lang="ru-RU" dirty="0"/>
              <a:t>к </a:t>
            </a:r>
            <a:r>
              <a:rPr lang="ru-RU" dirty="0" smtClean="0"/>
              <a:t> открытому уроку: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8" y="2603499"/>
            <a:ext cx="11062952" cy="401624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1.	</a:t>
            </a:r>
            <a:r>
              <a:rPr lang="ru-RU" sz="2000" b="1" dirty="0"/>
              <a:t> Самое главное — это правильный психологический настрой на урок. Что под этим подразумевается? Прежде всего, не стоит придавать предстоящему мероприятию слишком большого значения. 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2</a:t>
            </a:r>
            <a:r>
              <a:rPr lang="ru-RU" sz="2000" b="1" dirty="0"/>
              <a:t>.	 Эмоциональный настрой. Постарайтесь сделать так, чтобы на уроке было хорошо и комфортно не только вам и вашим обучающимся, но и гостям. Настройтесь на волну доброжелательности. Не думайте о плохом. 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3</a:t>
            </a:r>
            <a:r>
              <a:rPr lang="ru-RU" sz="2000" b="1" dirty="0"/>
              <a:t>.	 Выработка положительного отношения к себе, признание своей уникальности. 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4</a:t>
            </a:r>
            <a:r>
              <a:rPr lang="ru-RU" sz="2000" b="1" dirty="0"/>
              <a:t>.	 Имидж. Вы не только должны выглядеть безупречно, но и чувствовать себя уверенно и комфортно. Разумеется, деловой стиль будет уместен в большинстве случаев, но и разумную креативность еще никто не отменял.</a:t>
            </a:r>
          </a:p>
          <a:p>
            <a:pPr algn="just"/>
            <a:r>
              <a:rPr lang="ru-RU" sz="2000" b="1" dirty="0"/>
              <a:t>5.	 Поощрение. Решите заранее, чем именно вы себя побалуете, когда все закончится. Пусть мысль об этой маленькой радости согревает вам душу во время всего урока.</a:t>
            </a:r>
          </a:p>
          <a:p>
            <a:pPr algn="just"/>
            <a:r>
              <a:rPr lang="ru-RU" sz="2000" b="1" dirty="0"/>
              <a:t>6.	 Верьте в себя! Вы же каждый день проводите такие уроки — и в этот раз все получится. Спокойно относитесь к критическим замечаниям — просто учтите их на будущее.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1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</a:t>
            </a:r>
            <a:r>
              <a:rPr lang="ru-RU" dirty="0" smtClean="0"/>
              <a:t>ошибки: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3" y="2382592"/>
            <a:ext cx="10792495" cy="41341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</a:t>
            </a:r>
            <a:r>
              <a:rPr lang="ru-RU" sz="1900" b="1" dirty="0" smtClean="0"/>
              <a:t>.             Отсутствуют </a:t>
            </a:r>
            <a:r>
              <a:rPr lang="ru-RU" sz="1900" b="1" dirty="0"/>
              <a:t>логические связи между элементами технологии, что неизбежно приводит к нарушению ее целостности, и как следствие этого - к бессмысленности применения новой технологии.</a:t>
            </a:r>
          </a:p>
          <a:p>
            <a:pPr algn="just"/>
            <a:r>
              <a:rPr lang="ru-RU" sz="1900" b="1" dirty="0"/>
              <a:t>2.	 Преподаватель проектирует и демонстрирует те или иные (возможно, очень оригинальные) педагогические действия, но никак не обосновывает, что существенно снижает эффективность обучения приглашенных.</a:t>
            </a:r>
          </a:p>
          <a:p>
            <a:pPr algn="just"/>
            <a:r>
              <a:rPr lang="ru-RU" sz="1900" b="1" dirty="0"/>
              <a:t>3.	 Преподаватель для большего впечатления вставляет в урок какие-то эффективные элементы, необходимость применения которых на конкретном уроке сомнительна.</a:t>
            </a:r>
          </a:p>
          <a:p>
            <a:pPr algn="just"/>
            <a:r>
              <a:rPr lang="ru-RU" sz="1900" b="1" dirty="0"/>
              <a:t>4.	 Преподаватель почти весь урок демонстрирует свою эрудицию, показывает только себя при почти полном отсутствии обратной информации, исходящей от обучающихся.</a:t>
            </a:r>
          </a:p>
          <a:p>
            <a:pPr algn="just"/>
            <a:r>
              <a:rPr lang="ru-RU" sz="1900" b="1" dirty="0"/>
              <a:t>5.	 Преподаватель изучил учебные и воспитательные возможности группы и хотел бы воспользоваться этими данными, но «утонул» в обилии параметров, показателей, характеристик обучающихся, запутался в них. И все только потому, что не смог их интегрировать, превратить отдельные данные о каждом в обобщенные сведения о группе, не использовал дифференцированно-групповой подход в работе с группой.</a:t>
            </a:r>
          </a:p>
          <a:p>
            <a:pPr algn="just"/>
            <a:r>
              <a:rPr lang="ru-RU" sz="1900" b="1" dirty="0"/>
              <a:t>6.	 Открытый урок дается в игровой форме, и преподаватель переоценивает значение формы до такой степени, что она начинает превалировать над содержанием, над целями и потому - результатами образовательной деятельности на этом уроке.</a:t>
            </a:r>
          </a:p>
          <a:p>
            <a:pPr algn="just"/>
            <a:r>
              <a:rPr lang="ru-RU" sz="1900" b="1" dirty="0"/>
              <a:t>7.	 Преподаватель допускает терминологические (то есть научные) ошибки, в том числе и при проведении самоанализа.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4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Эффективный </a:t>
            </a:r>
            <a:r>
              <a:rPr lang="ru-RU" dirty="0"/>
              <a:t>открытый урок отличается: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70" y="2603499"/>
            <a:ext cx="10689465" cy="396472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-	</a:t>
            </a:r>
            <a:r>
              <a:rPr lang="ru-RU" sz="2200" b="1" dirty="0"/>
              <a:t> предоставлением возможностей самореализации каждому обучающемуся с учетом его возможностей, интересов и жизненных планов;</a:t>
            </a:r>
          </a:p>
          <a:p>
            <a:pPr algn="just"/>
            <a:r>
              <a:rPr lang="ru-RU" sz="2200" b="1" dirty="0"/>
              <a:t>-	 научным обоснованием стратегии и тактики управления познавательной деятельностью обучающихся на основе закономерностей и принципов обучения;</a:t>
            </a:r>
          </a:p>
          <a:p>
            <a:pPr algn="just"/>
            <a:r>
              <a:rPr lang="ru-RU" sz="2200" b="1" dirty="0"/>
              <a:t>-	 напряженной, посильной, хорошо организованной и результативной познавательной работой всех обучающихся;</a:t>
            </a:r>
          </a:p>
          <a:p>
            <a:pPr algn="just"/>
            <a:r>
              <a:rPr lang="ru-RU" sz="2200" b="1" dirty="0"/>
              <a:t>-	 творческим, нестандартным подходом к решению конкретных задач в соответствии с имеющимися условиями и возможностями;</a:t>
            </a:r>
          </a:p>
          <a:p>
            <a:pPr algn="just"/>
            <a:r>
              <a:rPr lang="ru-RU" sz="2200" b="1" dirty="0"/>
              <a:t>-	 обоснованным выбором, целесообразным применением необходимого и достаточного для достижения цели комплекса дидактических средств;</a:t>
            </a:r>
          </a:p>
          <a:p>
            <a:pPr algn="just"/>
            <a:r>
              <a:rPr lang="ru-RU" sz="2200" b="1" dirty="0"/>
              <a:t>-	 сотрудничеством преподавателя со студентами, индивидуальным и дифференцированным подходами с учетом реальных возможностей каждого обучающегося, проектированием на урок конкретных улучшений для каждого обучающегося, тщательной диагностикой, контролированием и корректированием достижений;</a:t>
            </a:r>
          </a:p>
          <a:p>
            <a:pPr algn="just"/>
            <a:r>
              <a:rPr lang="ru-RU" sz="2200" b="1" dirty="0"/>
              <a:t>-	 эффективным использованием каждой рабочей минуты учебного занятия;</a:t>
            </a:r>
          </a:p>
          <a:p>
            <a:pPr algn="just"/>
            <a:r>
              <a:rPr lang="ru-RU" sz="2200" b="1" dirty="0"/>
              <a:t>-	 атмосферой демократизма, соревнования, деловитости, стимулирования, ответственности всех участников за результаты общей работы.</a:t>
            </a:r>
          </a:p>
          <a:p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22253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41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представления.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-	 для коллег (распространение опыта, урок в рамках какого-либо продолжительного мероприятия, например - предметная неделя, фестиваль педагогического мастерства),</a:t>
            </a:r>
          </a:p>
          <a:p>
            <a:pPr algn="just"/>
            <a:r>
              <a:rPr lang="ru-RU" b="1" dirty="0"/>
              <a:t>-	 для администрации учреждения (с целью контроля использования современных подходов к обучению, обобщения педагогического опыта),</a:t>
            </a:r>
          </a:p>
          <a:p>
            <a:pPr algn="just"/>
            <a:r>
              <a:rPr lang="ru-RU" b="1" dirty="0"/>
              <a:t>-	 на уровне города, области (презентация новой методики или элемента преподавания в качестве распространения педагогического опыта),</a:t>
            </a:r>
          </a:p>
          <a:p>
            <a:pPr algn="just"/>
            <a:r>
              <a:rPr lang="ru-RU" b="1" dirty="0"/>
              <a:t>-	 в рамках профессиональных конкурсов.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6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проведения открытых уроков: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повышение квалификации тех, кто приходит на урок к </a:t>
            </a:r>
            <a:r>
              <a:rPr lang="ru-RU" b="1" dirty="0" smtClean="0"/>
              <a:t>преподавателю;</a:t>
            </a:r>
            <a:endParaRPr lang="ru-RU" b="1" dirty="0"/>
          </a:p>
          <a:p>
            <a:pPr algn="just"/>
            <a:r>
              <a:rPr lang="ru-RU" b="1" dirty="0"/>
              <a:t>-	 экспертиза коллегами </a:t>
            </a:r>
            <a:r>
              <a:rPr lang="ru-RU" b="1" dirty="0" smtClean="0"/>
              <a:t> </a:t>
            </a:r>
            <a:r>
              <a:rPr lang="ru-RU" b="1" dirty="0"/>
              <a:t>новшества, экспериментальной методики, разработанной преподавателем, когда мнение коллег, замечания, предложения становятся инструментом развития педагога;</a:t>
            </a:r>
          </a:p>
          <a:p>
            <a:pPr algn="just"/>
            <a:r>
              <a:rPr lang="ru-RU" b="1" dirty="0"/>
              <a:t>-	 </a:t>
            </a:r>
            <a:r>
              <a:rPr lang="ru-RU" b="1" dirty="0" smtClean="0"/>
              <a:t>презентация </a:t>
            </a:r>
            <a:r>
              <a:rPr lang="ru-RU" b="1" dirty="0"/>
              <a:t>новой технологии, поднятие статуса педагога, образовательного учреждения;</a:t>
            </a:r>
          </a:p>
          <a:p>
            <a:pPr algn="just"/>
            <a:r>
              <a:rPr lang="ru-RU" b="1" dirty="0"/>
              <a:t>-	 корректная замена внутреннего контроля для преподавателя, работающего в режиме </a:t>
            </a:r>
            <a:r>
              <a:rPr lang="ru-RU" b="1" dirty="0" smtClean="0"/>
              <a:t>самоконтроля;</a:t>
            </a:r>
            <a:endParaRPr lang="ru-RU" b="1" dirty="0"/>
          </a:p>
          <a:p>
            <a:pPr algn="just"/>
            <a:r>
              <a:rPr lang="ru-RU" b="1" dirty="0"/>
              <a:t>-	 изучение и обобщение результативного педагогического опыта;</a:t>
            </a:r>
          </a:p>
          <a:p>
            <a:pPr algn="just"/>
            <a:r>
              <a:rPr lang="ru-RU" b="1" dirty="0"/>
              <a:t>-	 творческий отчет о результатах освоения преподавателем новой педагогической методики, технологии и т.п.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5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в соответствии с ФГОС: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18197"/>
            <a:ext cx="9740573" cy="419851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1.	</a:t>
            </a:r>
            <a:r>
              <a:rPr lang="ru-RU" b="1" dirty="0"/>
              <a:t> </a:t>
            </a:r>
            <a:r>
              <a:rPr lang="ru-RU" b="1" dirty="0" err="1"/>
              <a:t>Компетентностный</a:t>
            </a:r>
            <a:r>
              <a:rPr lang="ru-RU" b="1" dirty="0"/>
              <a:t> подход в целеполагании, проведении и оценке результатов. Совместное целеполагание, согласование целей преподавателя и студентов.</a:t>
            </a:r>
          </a:p>
          <a:p>
            <a:pPr algn="just"/>
            <a:r>
              <a:rPr lang="ru-RU" b="1" dirty="0"/>
              <a:t>2.	 Создание условий для полноценной учебной деятельности студентов (мотивация, создание учебных ситуаций, рефлексия) и проявления их </a:t>
            </a:r>
            <a:r>
              <a:rPr lang="ru-RU" b="1" dirty="0" err="1"/>
              <a:t>субъектности</a:t>
            </a:r>
            <a:r>
              <a:rPr lang="ru-RU" b="1" dirty="0"/>
              <a:t> (соблюдение коммуникативных прав студентов, использование договорных отношений, целеполагание).</a:t>
            </a:r>
          </a:p>
          <a:p>
            <a:pPr algn="just"/>
            <a:r>
              <a:rPr lang="ru-RU" b="1" dirty="0"/>
              <a:t>3.	 Использование интерактивных и </a:t>
            </a:r>
            <a:r>
              <a:rPr lang="ru-RU" b="1" dirty="0" err="1"/>
              <a:t>деятельностных</a:t>
            </a:r>
            <a:r>
              <a:rPr lang="ru-RU" b="1" dirty="0"/>
              <a:t> технологий, форм, методов обучения.</a:t>
            </a:r>
          </a:p>
          <a:p>
            <a:pPr algn="just"/>
            <a:r>
              <a:rPr lang="ru-RU" b="1" dirty="0"/>
              <a:t>4.	 Практическая ориентированность образования, связь изучаемого материала с будущей профессиональной деятельностью.</a:t>
            </a:r>
          </a:p>
          <a:p>
            <a:pPr algn="just"/>
            <a:r>
              <a:rPr lang="ru-RU" b="1" dirty="0"/>
              <a:t>5.	 Организация самостоятельной учебно-познавательной деятельности студентов.</a:t>
            </a:r>
          </a:p>
          <a:p>
            <a:pPr algn="just"/>
            <a:r>
              <a:rPr lang="ru-RU" b="1" dirty="0"/>
              <a:t>6.	 Дифференциация и индивидуализация обучения. Учет не только уровня знаний, но и особенностей восприятия (</a:t>
            </a:r>
            <a:r>
              <a:rPr lang="ru-RU" b="1" dirty="0" err="1"/>
              <a:t>аудиалы</a:t>
            </a:r>
            <a:r>
              <a:rPr lang="ru-RU" b="1" dirty="0"/>
              <a:t>, </a:t>
            </a:r>
            <a:r>
              <a:rPr lang="ru-RU" b="1" dirty="0" err="1"/>
              <a:t>визуалы</a:t>
            </a:r>
            <a:r>
              <a:rPr lang="ru-RU" b="1" dirty="0"/>
              <a:t>, </a:t>
            </a:r>
            <a:r>
              <a:rPr lang="ru-RU" b="1" dirty="0" err="1"/>
              <a:t>кинестетики</a:t>
            </a:r>
            <a:r>
              <a:rPr lang="ru-RU" b="1" dirty="0"/>
              <a:t>), особенностей мышления (аналитики, синтетики).</a:t>
            </a:r>
          </a:p>
          <a:p>
            <a:pPr algn="just"/>
            <a:r>
              <a:rPr lang="ru-RU" b="1" dirty="0"/>
              <a:t>7.	 Сочетаний индивидуальной, групповой и фронтальной форм организации учебной деятельности студентов.</a:t>
            </a: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428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в соответствии с </a:t>
            </a:r>
            <a:r>
              <a:rPr lang="ru-RU" dirty="0" smtClean="0"/>
              <a:t>ФГОС: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8.	 Обеспечение оперативной обратной связи от студентов. Организация рефлексии познавательной деятельности студентами.</a:t>
            </a:r>
          </a:p>
          <a:p>
            <a:pPr algn="just"/>
            <a:r>
              <a:rPr lang="ru-RU" b="1" dirty="0"/>
              <a:t>9.	 Использование здоровьесберегающих технологий (общение на фоне положительных эмоций; предупреждение психотравмирующих ситуаций, бесконфликтное общение, соблюдение этических норм, поощрение инициативы </a:t>
            </a:r>
            <a:r>
              <a:rPr lang="ru-RU" b="1" dirty="0" smtClean="0"/>
              <a:t>и успехов</a:t>
            </a:r>
            <a:r>
              <a:rPr lang="ru-RU" b="1" dirty="0"/>
              <a:t>, предупреждение чрезмерного умственного и статического напряжения - динамические и релаксационные паузы).</a:t>
            </a:r>
          </a:p>
          <a:p>
            <a:pPr algn="just"/>
            <a:r>
              <a:rPr lang="ru-RU" b="1" dirty="0"/>
              <a:t>10.	 Использование современных информационно-коммуникационных технологий, цифровых образовательных ресурсов.</a:t>
            </a:r>
          </a:p>
          <a:p>
            <a:pPr algn="just"/>
            <a:r>
              <a:rPr lang="ru-RU" b="1" dirty="0"/>
              <a:t>11.	 Формирование отношений сотрудничества преподавателя и студентов, создание благоприятного психологического микроклимата. Роль преподавателя - помощник, организатор, защитник, эксперт, организатор проектной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5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учебных занятий: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урок;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 лабораторная работа; 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практическое занятие;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лекция; 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семинар и др. </a:t>
            </a:r>
          </a:p>
        </p:txBody>
      </p:sp>
    </p:spTree>
    <p:extLst>
      <p:ext uri="{BB962C8B-B14F-4D97-AF65-F5344CB8AC3E}">
        <p14:creationId xmlns:p14="http://schemas.microsoft.com/office/powerpoint/2010/main" val="16144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 </a:t>
            </a:r>
            <a:r>
              <a:rPr lang="ru-RU" dirty="0" smtClean="0"/>
              <a:t>урока </a:t>
            </a:r>
            <a:r>
              <a:rPr lang="ru-RU" dirty="0"/>
              <a:t>по преобладающей технологии или методу обучения.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4248" y="2228045"/>
            <a:ext cx="10122794" cy="412124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1.Уроки </a:t>
            </a:r>
            <a:r>
              <a:rPr lang="ru-RU" b="1" dirty="0"/>
              <a:t>когнитивного вида: урок-лекция, урок-наблюдение, урок- эксперимент, урок исследования объекта, урок-поиск, лабораторно-практический урок, урок постановки проблем и их решения, урок конструирования понятий (правил, закономерностей, гипотез), урок конструирования теорий, урок работы с первоисточниками, интегративный урок, </a:t>
            </a:r>
            <a:r>
              <a:rPr lang="ru-RU" b="1" dirty="0" err="1"/>
              <a:t>межпредметный</a:t>
            </a:r>
            <a:r>
              <a:rPr lang="ru-RU" b="1" dirty="0"/>
              <a:t> урок, урок философского обобщения. </a:t>
            </a:r>
            <a:endParaRPr lang="ru-RU" b="1" dirty="0" smtClean="0"/>
          </a:p>
          <a:p>
            <a:pPr algn="just"/>
            <a:r>
              <a:rPr lang="ru-RU" b="1" dirty="0" smtClean="0"/>
              <a:t>2</a:t>
            </a:r>
            <a:r>
              <a:rPr lang="ru-RU" b="1" dirty="0"/>
              <a:t>. Уроки креативного вида: урок составления и решения задач, урок-диалог (диспут, дискуссия, эвристическая беседа), урок-парадокс, урок-фантазия, урок изобретательства, урок технического или научного творчества, урок моделирования, урок открытий, деловая игра, ролевая игра, урок-путешествие, урок-литературная гостиная, урок-олимпиада, урок защиты творческих работ, урок художественного чтения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3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 </a:t>
            </a:r>
            <a:r>
              <a:rPr lang="ru-RU" dirty="0" smtClean="0"/>
              <a:t>урока </a:t>
            </a:r>
            <a:r>
              <a:rPr lang="ru-RU" dirty="0"/>
              <a:t>по преобладающей технологии или методу обучения.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2885" y="2603499"/>
            <a:ext cx="9672033" cy="3668511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3</a:t>
            </a:r>
            <a:r>
              <a:rPr lang="ru-RU" b="1" dirty="0"/>
              <a:t>. Уроки </a:t>
            </a:r>
            <a:r>
              <a:rPr lang="ru-RU" b="1" dirty="0" err="1"/>
              <a:t>оргдеятельностного</a:t>
            </a:r>
            <a:r>
              <a:rPr lang="ru-RU" b="1" dirty="0"/>
              <a:t> вида: урок целеполагания, урок нормотворчества, урок разработки индивидуальных образовательных программ, уроки с групповой работой, урок-проект, </a:t>
            </a:r>
            <a:r>
              <a:rPr lang="ru-RU" b="1" dirty="0" smtClean="0"/>
              <a:t>урок-консультация, </a:t>
            </a:r>
            <a:r>
              <a:rPr lang="ru-RU" b="1" dirty="0"/>
              <a:t>урок самооценок </a:t>
            </a:r>
            <a:r>
              <a:rPr lang="ru-RU" b="1" dirty="0" smtClean="0"/>
              <a:t>, </a:t>
            </a:r>
            <a:r>
              <a:rPr lang="ru-RU" b="1" dirty="0"/>
              <a:t>урок-зачет, урок-рефлексия. </a:t>
            </a:r>
            <a:endParaRPr lang="ru-RU" b="1" dirty="0" smtClean="0"/>
          </a:p>
          <a:p>
            <a:pPr algn="just"/>
            <a:r>
              <a:rPr lang="ru-RU" b="1" dirty="0" smtClean="0"/>
              <a:t>4</a:t>
            </a:r>
            <a:r>
              <a:rPr lang="ru-RU" b="1" dirty="0"/>
              <a:t>. Уроки коммуникативного вида: бинарный урок, урок рецензирования, урок взаимоконтроля, урок-вернисаж, урок-выставка, урок-аукцион, урок-конференция, урок-соревнование, урок-КВН, урок-«суд над явлением», урок-спектакль, урок- «круглый стол», урок-панорама, творческий отчет. </a:t>
            </a:r>
          </a:p>
        </p:txBody>
      </p:sp>
    </p:spTree>
    <p:extLst>
      <p:ext uri="{BB962C8B-B14F-4D97-AF65-F5344CB8AC3E}">
        <p14:creationId xmlns:p14="http://schemas.microsoft.com/office/powerpoint/2010/main" val="30968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уроков: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/>
              <a:t>Урок изучения нового материала;</a:t>
            </a:r>
          </a:p>
          <a:p>
            <a:pPr algn="just"/>
            <a:r>
              <a:rPr lang="ru-RU" sz="2000" b="1" dirty="0" smtClean="0"/>
              <a:t>Урок закрепления и совершенствования;</a:t>
            </a:r>
          </a:p>
          <a:p>
            <a:pPr algn="just"/>
            <a:r>
              <a:rPr lang="ru-RU" sz="2000" b="1" dirty="0" smtClean="0"/>
              <a:t>Урок обобщения и систематизации;</a:t>
            </a:r>
          </a:p>
          <a:p>
            <a:pPr algn="just"/>
            <a:r>
              <a:rPr lang="ru-RU" sz="2000" b="1" dirty="0" smtClean="0"/>
              <a:t>Урок контроля и коррекции;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4729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111</TotalTime>
  <Words>865</Words>
  <Application>Microsoft Office PowerPoint</Application>
  <PresentationFormat>Широкоэкранный</PresentationFormat>
  <Paragraphs>107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Ион (конференц-зал)</vt:lpstr>
      <vt:lpstr>Открытый урок, как средство повышения квалификации.</vt:lpstr>
      <vt:lpstr>Уровни представления. </vt:lpstr>
      <vt:lpstr>Цели проведения открытых уроков:</vt:lpstr>
      <vt:lpstr>Требования в соответствии с ФГОС:</vt:lpstr>
      <vt:lpstr>Требования в соответствии с ФГОС:</vt:lpstr>
      <vt:lpstr>Виды учебных занятий: </vt:lpstr>
      <vt:lpstr>Вид урока по преобладающей технологии или методу обучения. </vt:lpstr>
      <vt:lpstr>Вид урока по преобладающей технологии или методу обучения. </vt:lpstr>
      <vt:lpstr>Типы уроков:</vt:lpstr>
      <vt:lpstr>Целеполагание:</vt:lpstr>
      <vt:lpstr>Критерии выбора методов обучения:</vt:lpstr>
      <vt:lpstr>Уровни освоения учебного материала:</vt:lpstr>
      <vt:lpstr>Особые требования к открытым урокам:</vt:lpstr>
      <vt:lpstr>Психологическая подготовка обучающихся к открытому уроку:</vt:lpstr>
      <vt:lpstr>Психологическая подготовка к  открытому уроку: </vt:lpstr>
      <vt:lpstr>Основные ошибки:</vt:lpstr>
      <vt:lpstr>Эффективный открытый урок отличается: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урок, как средство повышения квалификации.</dc:title>
  <dc:creator>женя</dc:creator>
  <cp:lastModifiedBy>женя</cp:lastModifiedBy>
  <cp:revision>13</cp:revision>
  <dcterms:created xsi:type="dcterms:W3CDTF">2017-04-20T11:39:43Z</dcterms:created>
  <dcterms:modified xsi:type="dcterms:W3CDTF">2017-04-21T10:44:23Z</dcterms:modified>
</cp:coreProperties>
</file>