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3" r:id="rId3"/>
    <p:sldId id="268" r:id="rId4"/>
    <p:sldId id="271" r:id="rId5"/>
    <p:sldId id="270" r:id="rId6"/>
    <p:sldId id="273" r:id="rId7"/>
    <p:sldId id="274" r:id="rId8"/>
    <p:sldId id="275" r:id="rId9"/>
    <p:sldId id="276" r:id="rId10"/>
    <p:sldId id="278" r:id="rId11"/>
    <p:sldId id="312" r:id="rId12"/>
    <p:sldId id="261" r:id="rId13"/>
    <p:sldId id="281" r:id="rId14"/>
    <p:sldId id="287" r:id="rId15"/>
    <p:sldId id="289" r:id="rId16"/>
    <p:sldId id="313" r:id="rId17"/>
    <p:sldId id="292" r:id="rId18"/>
    <p:sldId id="296" r:id="rId19"/>
    <p:sldId id="297" r:id="rId20"/>
    <p:sldId id="298" r:id="rId21"/>
    <p:sldId id="299" r:id="rId22"/>
    <p:sldId id="300" r:id="rId23"/>
    <p:sldId id="301" r:id="rId24"/>
    <p:sldId id="29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924900"/>
    <a:srgbClr val="002346"/>
    <a:srgbClr val="004C4A"/>
    <a:srgbClr val="003332"/>
    <a:srgbClr val="102B32"/>
    <a:srgbClr val="006666"/>
    <a:srgbClr val="8D1E1B"/>
    <a:srgbClr val="BE2824"/>
    <a:srgbClr val="F90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9B554-25D8-4E6F-8613-FBD21B89D9EC}" type="doc">
      <dgm:prSet loTypeId="urn:microsoft.com/office/officeart/2005/8/layout/vList2" loCatId="list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0862F62-6ADD-4137-9ADF-A7621A546050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002060"/>
              </a:solidFill>
            </a:rPr>
            <a:t>Основной результат </a:t>
          </a:r>
          <a:endParaRPr lang="ru-RU" b="1" dirty="0">
            <a:solidFill>
              <a:srgbClr val="002060"/>
            </a:solidFill>
          </a:endParaRPr>
        </a:p>
      </dgm:t>
    </dgm:pt>
    <dgm:pt modelId="{304A09FC-A444-4113-9310-790BB667B94F}" type="parTrans" cxnId="{ECA9B2B5-C9B7-4017-BECC-AA5DA710C61D}">
      <dgm:prSet/>
      <dgm:spPr/>
      <dgm:t>
        <a:bodyPr/>
        <a:lstStyle/>
        <a:p>
          <a:endParaRPr lang="ru-RU"/>
        </a:p>
      </dgm:t>
    </dgm:pt>
    <dgm:pt modelId="{ECEC09E0-552C-42D1-B456-B286859B8065}" type="sibTrans" cxnId="{ECA9B2B5-C9B7-4017-BECC-AA5DA710C61D}">
      <dgm:prSet/>
      <dgm:spPr/>
      <dgm:t>
        <a:bodyPr/>
        <a:lstStyle/>
        <a:p>
          <a:endParaRPr lang="ru-RU"/>
        </a:p>
      </dgm:t>
    </dgm:pt>
    <dgm:pt modelId="{3A2E9B3B-D74A-43F3-9DC1-A8D00683B9C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развитие личности на основе универсальных учебных </a:t>
          </a:r>
          <a:r>
            <a:rPr lang="ru-RU" b="0" dirty="0" smtClean="0">
              <a:solidFill>
                <a:srgbClr val="002060"/>
              </a:solidFill>
            </a:rPr>
            <a:t>действий</a:t>
          </a:r>
          <a:endParaRPr lang="ru-RU" b="0" dirty="0">
            <a:solidFill>
              <a:srgbClr val="002060"/>
            </a:solidFill>
          </a:endParaRPr>
        </a:p>
      </dgm:t>
    </dgm:pt>
    <dgm:pt modelId="{899ED280-9712-43CB-BBC4-184532347328}" type="parTrans" cxnId="{89EA227B-CCA5-4845-8AEC-F2FAC049ABBE}">
      <dgm:prSet/>
      <dgm:spPr/>
      <dgm:t>
        <a:bodyPr/>
        <a:lstStyle/>
        <a:p>
          <a:endParaRPr lang="ru-RU"/>
        </a:p>
      </dgm:t>
    </dgm:pt>
    <dgm:pt modelId="{D0964551-14F7-4703-86E5-05FF6AF6301F}" type="sibTrans" cxnId="{89EA227B-CCA5-4845-8AEC-F2FAC049ABBE}">
      <dgm:prSet/>
      <dgm:spPr/>
      <dgm:t>
        <a:bodyPr/>
        <a:lstStyle/>
        <a:p>
          <a:endParaRPr lang="ru-RU"/>
        </a:p>
      </dgm:t>
    </dgm:pt>
    <dgm:pt modelId="{1A3747C8-6D3A-4A83-821E-C66649EDA726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002060"/>
              </a:solidFill>
            </a:rPr>
            <a:t>Основная  педагогическая задача </a:t>
          </a:r>
          <a:endParaRPr lang="ru-RU" b="1" dirty="0">
            <a:solidFill>
              <a:srgbClr val="002060"/>
            </a:solidFill>
          </a:endParaRPr>
        </a:p>
      </dgm:t>
    </dgm:pt>
    <dgm:pt modelId="{A184BACA-1620-4B97-B196-8C634ED572F2}" type="parTrans" cxnId="{5E746B70-D260-46A5-8B76-F0EC42F066FF}">
      <dgm:prSet/>
      <dgm:spPr/>
      <dgm:t>
        <a:bodyPr/>
        <a:lstStyle/>
        <a:p>
          <a:endParaRPr lang="ru-RU"/>
        </a:p>
      </dgm:t>
    </dgm:pt>
    <dgm:pt modelId="{B059DCCF-499E-4EBD-8A47-70127666D997}" type="sibTrans" cxnId="{5E746B70-D260-46A5-8B76-F0EC42F066FF}">
      <dgm:prSet/>
      <dgm:spPr/>
      <dgm:t>
        <a:bodyPr/>
        <a:lstStyle/>
        <a:p>
          <a:endParaRPr lang="ru-RU"/>
        </a:p>
      </dgm:t>
    </dgm:pt>
    <dgm:pt modelId="{E2F170D9-9A83-4F2E-8059-7AF3C022FC5E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создание и организация условий, инициирующих действие</a:t>
          </a:r>
          <a:endParaRPr lang="ru-RU" b="1" dirty="0">
            <a:solidFill>
              <a:srgbClr val="002060"/>
            </a:solidFill>
          </a:endParaRPr>
        </a:p>
      </dgm:t>
    </dgm:pt>
    <dgm:pt modelId="{988018EE-3F5E-46D4-AB9D-293900970362}" type="parTrans" cxnId="{5A3786D9-7F6B-40F4-8704-83D0C328B016}">
      <dgm:prSet/>
      <dgm:spPr/>
      <dgm:t>
        <a:bodyPr/>
        <a:lstStyle/>
        <a:p>
          <a:endParaRPr lang="ru-RU"/>
        </a:p>
      </dgm:t>
    </dgm:pt>
    <dgm:pt modelId="{DD3F375C-6186-4C19-9C87-946A78D39E6F}" type="sibTrans" cxnId="{5A3786D9-7F6B-40F4-8704-83D0C328B016}">
      <dgm:prSet/>
      <dgm:spPr/>
      <dgm:t>
        <a:bodyPr/>
        <a:lstStyle/>
        <a:p>
          <a:endParaRPr lang="ru-RU"/>
        </a:p>
      </dgm:t>
    </dgm:pt>
    <dgm:pt modelId="{4029BFC0-C100-4330-963D-238668BE1E1D}" type="pres">
      <dgm:prSet presAssocID="{BE79B554-25D8-4E6F-8613-FBD21B89D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8B6415-8BCE-4FC2-B45B-8F0C6A225661}" type="pres">
      <dgm:prSet presAssocID="{A0862F62-6ADD-4137-9ADF-A7621A54605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574F2-850F-4534-AF72-4F06F00EC409}" type="pres">
      <dgm:prSet presAssocID="{A0862F62-6ADD-4137-9ADF-A7621A54605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A0A50-E2C2-4E6C-82E7-E4278670CC2C}" type="pres">
      <dgm:prSet presAssocID="{1A3747C8-6D3A-4A83-821E-C66649EDA7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E0826-7962-484C-828D-36A74732E3C5}" type="pres">
      <dgm:prSet presAssocID="{1A3747C8-6D3A-4A83-821E-C66649EDA72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A9B2B5-C9B7-4017-BECC-AA5DA710C61D}" srcId="{BE79B554-25D8-4E6F-8613-FBD21B89D9EC}" destId="{A0862F62-6ADD-4137-9ADF-A7621A546050}" srcOrd="0" destOrd="0" parTransId="{304A09FC-A444-4113-9310-790BB667B94F}" sibTransId="{ECEC09E0-552C-42D1-B456-B286859B8065}"/>
    <dgm:cxn modelId="{A6B92C88-5DAC-4B21-AE14-5A976D87B575}" type="presOf" srcId="{1A3747C8-6D3A-4A83-821E-C66649EDA726}" destId="{1D6A0A50-E2C2-4E6C-82E7-E4278670CC2C}" srcOrd="0" destOrd="0" presId="urn:microsoft.com/office/officeart/2005/8/layout/vList2"/>
    <dgm:cxn modelId="{5E746B70-D260-46A5-8B76-F0EC42F066FF}" srcId="{BE79B554-25D8-4E6F-8613-FBD21B89D9EC}" destId="{1A3747C8-6D3A-4A83-821E-C66649EDA726}" srcOrd="1" destOrd="0" parTransId="{A184BACA-1620-4B97-B196-8C634ED572F2}" sibTransId="{B059DCCF-499E-4EBD-8A47-70127666D997}"/>
    <dgm:cxn modelId="{E49D85E1-F1B2-495E-BBAC-15CFAAE04626}" type="presOf" srcId="{E2F170D9-9A83-4F2E-8059-7AF3C022FC5E}" destId="{718E0826-7962-484C-828D-36A74732E3C5}" srcOrd="0" destOrd="0" presId="urn:microsoft.com/office/officeart/2005/8/layout/vList2"/>
    <dgm:cxn modelId="{89EA227B-CCA5-4845-8AEC-F2FAC049ABBE}" srcId="{A0862F62-6ADD-4137-9ADF-A7621A546050}" destId="{3A2E9B3B-D74A-43F3-9DC1-A8D00683B9C6}" srcOrd="0" destOrd="0" parTransId="{899ED280-9712-43CB-BBC4-184532347328}" sibTransId="{D0964551-14F7-4703-86E5-05FF6AF6301F}"/>
    <dgm:cxn modelId="{44D9F5C8-F9FB-4DD3-90D1-AA94A3BD5670}" type="presOf" srcId="{BE79B554-25D8-4E6F-8613-FBD21B89D9EC}" destId="{4029BFC0-C100-4330-963D-238668BE1E1D}" srcOrd="0" destOrd="0" presId="urn:microsoft.com/office/officeart/2005/8/layout/vList2"/>
    <dgm:cxn modelId="{BAE38790-1B60-40E9-9E68-383693C6B294}" type="presOf" srcId="{A0862F62-6ADD-4137-9ADF-A7621A546050}" destId="{268B6415-8BCE-4FC2-B45B-8F0C6A225661}" srcOrd="0" destOrd="0" presId="urn:microsoft.com/office/officeart/2005/8/layout/vList2"/>
    <dgm:cxn modelId="{30AEC6E3-FCD2-448F-8ECA-8040E60CC675}" type="presOf" srcId="{3A2E9B3B-D74A-43F3-9DC1-A8D00683B9C6}" destId="{11F574F2-850F-4534-AF72-4F06F00EC409}" srcOrd="0" destOrd="0" presId="urn:microsoft.com/office/officeart/2005/8/layout/vList2"/>
    <dgm:cxn modelId="{5A3786D9-7F6B-40F4-8704-83D0C328B016}" srcId="{1A3747C8-6D3A-4A83-821E-C66649EDA726}" destId="{E2F170D9-9A83-4F2E-8059-7AF3C022FC5E}" srcOrd="0" destOrd="0" parTransId="{988018EE-3F5E-46D4-AB9D-293900970362}" sibTransId="{DD3F375C-6186-4C19-9C87-946A78D39E6F}"/>
    <dgm:cxn modelId="{58F74B5A-4B66-4D1E-A613-ABF49E233B8C}" type="presParOf" srcId="{4029BFC0-C100-4330-963D-238668BE1E1D}" destId="{268B6415-8BCE-4FC2-B45B-8F0C6A225661}" srcOrd="0" destOrd="0" presId="urn:microsoft.com/office/officeart/2005/8/layout/vList2"/>
    <dgm:cxn modelId="{2896A942-0C8C-4118-97A5-C5232718F3B7}" type="presParOf" srcId="{4029BFC0-C100-4330-963D-238668BE1E1D}" destId="{11F574F2-850F-4534-AF72-4F06F00EC409}" srcOrd="1" destOrd="0" presId="urn:microsoft.com/office/officeart/2005/8/layout/vList2"/>
    <dgm:cxn modelId="{0847AD3B-76DD-44E4-94DC-DDF5A18B1A3F}" type="presParOf" srcId="{4029BFC0-C100-4330-963D-238668BE1E1D}" destId="{1D6A0A50-E2C2-4E6C-82E7-E4278670CC2C}" srcOrd="2" destOrd="0" presId="urn:microsoft.com/office/officeart/2005/8/layout/vList2"/>
    <dgm:cxn modelId="{94BD3BAB-C418-44D1-A7EF-746EA285252D}" type="presParOf" srcId="{4029BFC0-C100-4330-963D-238668BE1E1D}" destId="{718E0826-7962-484C-828D-36A74732E3C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B6415-8BCE-4FC2-B45B-8F0C6A225661}">
      <dsp:nvSpPr>
        <dsp:cNvPr id="0" name=""/>
        <dsp:cNvSpPr/>
      </dsp:nvSpPr>
      <dsp:spPr>
        <a:xfrm>
          <a:off x="0" y="171739"/>
          <a:ext cx="7527210" cy="1673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Основной результат 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81674" y="253413"/>
        <a:ext cx="7363862" cy="1509752"/>
      </dsp:txXfrm>
    </dsp:sp>
    <dsp:sp modelId="{11F574F2-850F-4534-AF72-4F06F00EC409}">
      <dsp:nvSpPr>
        <dsp:cNvPr id="0" name=""/>
        <dsp:cNvSpPr/>
      </dsp:nvSpPr>
      <dsp:spPr>
        <a:xfrm>
          <a:off x="0" y="1844840"/>
          <a:ext cx="7527210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89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400" b="1" kern="1200" dirty="0" smtClean="0">
              <a:solidFill>
                <a:srgbClr val="002060"/>
              </a:solidFill>
            </a:rPr>
            <a:t>развитие личности на основе универсальных учебных </a:t>
          </a:r>
          <a:r>
            <a:rPr lang="ru-RU" sz="3400" b="0" kern="1200" dirty="0" smtClean="0">
              <a:solidFill>
                <a:srgbClr val="002060"/>
              </a:solidFill>
            </a:rPr>
            <a:t>действий</a:t>
          </a:r>
          <a:endParaRPr lang="ru-RU" sz="3400" b="0" kern="1200" dirty="0">
            <a:solidFill>
              <a:srgbClr val="002060"/>
            </a:solidFill>
          </a:endParaRPr>
        </a:p>
      </dsp:txBody>
      <dsp:txXfrm>
        <a:off x="0" y="1844840"/>
        <a:ext cx="7527210" cy="1024650"/>
      </dsp:txXfrm>
    </dsp:sp>
    <dsp:sp modelId="{1D6A0A50-E2C2-4E6C-82E7-E4278670CC2C}">
      <dsp:nvSpPr>
        <dsp:cNvPr id="0" name=""/>
        <dsp:cNvSpPr/>
      </dsp:nvSpPr>
      <dsp:spPr>
        <a:xfrm>
          <a:off x="0" y="2869490"/>
          <a:ext cx="7527210" cy="16731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Основная  педагогическая задача 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81674" y="2951164"/>
        <a:ext cx="7363862" cy="1509752"/>
      </dsp:txXfrm>
    </dsp:sp>
    <dsp:sp modelId="{718E0826-7962-484C-828D-36A74732E3C5}">
      <dsp:nvSpPr>
        <dsp:cNvPr id="0" name=""/>
        <dsp:cNvSpPr/>
      </dsp:nvSpPr>
      <dsp:spPr>
        <a:xfrm>
          <a:off x="0" y="4542590"/>
          <a:ext cx="7527210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89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400" b="1" kern="1200" dirty="0" smtClean="0">
              <a:solidFill>
                <a:srgbClr val="002060"/>
              </a:solidFill>
            </a:rPr>
            <a:t>создание и организация условий, инициирующих действие</a:t>
          </a:r>
          <a:endParaRPr lang="ru-RU" sz="3400" b="1" kern="1200" dirty="0">
            <a:solidFill>
              <a:srgbClr val="002060"/>
            </a:solidFill>
          </a:endParaRPr>
        </a:p>
      </dsp:txBody>
      <dsp:txXfrm>
        <a:off x="0" y="4542590"/>
        <a:ext cx="7527210" cy="1024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164A-2B78-496D-990D-887506B56B81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BCE07-4E87-4D4B-8110-F4E1078D41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08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Системно-деятельностный подход, лежащий в основе разработки стандартов нового поколения, позволяет выделить основные результаты обучения и воспитания и создать навигацию проектирования универсальных учебных действий, которыми должны овладеть учащиеся.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4160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Недостаточность любого объема знаний для успешного решения жизненных проблем сегодня очевидна всем, поэтому на первое место выходит личность ученика, его способность к «самоопределению и самореализации», к самостоятельному принятию решений и доведению их до исполнения, к рефлексивному анализу собственной деятельности. 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785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Овладение учащимися универсальными учебными действиями создает </a:t>
            </a:r>
            <a:r>
              <a:rPr lang="ru-RU" b="1" dirty="0" smtClean="0"/>
              <a:t>возможность самостоятельного успешного усвоения новых знаний, умений и компетентностей, включая организацию усвоения, </a:t>
            </a:r>
            <a:r>
              <a:rPr lang="ru-RU" b="1" dirty="0" err="1" smtClean="0"/>
              <a:t>т.е</a:t>
            </a:r>
            <a:r>
              <a:rPr lang="ru-RU" b="1" dirty="0" smtClean="0"/>
              <a:t> умения учиться.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Вместо простой передачи ЗУН от учителя к ученику  приоритетной целью школьного образования становится </a:t>
            </a:r>
            <a:r>
              <a:rPr lang="ru-RU" b="1" dirty="0" smtClean="0"/>
              <a:t>развитие способности ученика самостоятельно ставить учебные цели, проектировать пути их реализации, контролировать и оценивать свои достижения, иначе говоря  </a:t>
            </a:r>
            <a:r>
              <a:rPr lang="ru-RU" b="1" u="sng" dirty="0" smtClean="0"/>
              <a:t>умение учиться.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92997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dirty="0" smtClean="0"/>
              <a:t>В результате анализа были выделены основные виды универсальных учебных действий: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личностные (самоопределение, 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, реализация творческого потенциала, социальная и профессиональная мобильность, действия нравственно-этического оценивания);</a:t>
            </a:r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регулятивные (целеполагание, планирование, контроль, коррекция, оценка, прогнозирование);</a:t>
            </a:r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познавательные (</a:t>
            </a:r>
            <a:r>
              <a:rPr lang="ru-RU" dirty="0" err="1" smtClean="0"/>
              <a:t>общеучебные</a:t>
            </a:r>
            <a:r>
              <a:rPr lang="ru-RU" dirty="0" smtClean="0"/>
              <a:t>, логические, знаково-символические, познавательная и интеллектуальная деятельность);</a:t>
            </a:r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коммуникативные (компетентность в общении, умение слушать, вести диалог, продуктивное сотрудничество, свободное общение на русском и иностранных языках).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2294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dirty="0" smtClean="0"/>
              <a:t>Таким образом, системно-деятельностный подход способствует формированию таких ключевых компетентностей  учащихся, как: </a:t>
            </a:r>
            <a:endParaRPr lang="ru-RU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готовность к разрешению проблем,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технологическая компетентность,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готовность к  самообразованию,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готовность к использованию информационных ресурсов,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готовность к социальному взаимодействию,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dirty="0" smtClean="0"/>
              <a:t>коммуникативная компетентность.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51533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Системно-деятельностный подход предполагает:</a:t>
            </a:r>
            <a:endParaRPr lang="ru-RU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воспитание и развитие качеств личности</a:t>
            </a:r>
            <a:r>
              <a:rPr lang="ru-RU" dirty="0" smtClean="0"/>
              <a:t>, отвечающих требованиям информационного общества;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переход к стратегии социального проектирования и конструирования</a:t>
            </a:r>
            <a:r>
              <a:rPr lang="ru-RU" dirty="0" smtClean="0"/>
              <a:t> в системе образования на основе разработки содержания и технологий образования;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ориентацию на результаты образования</a:t>
            </a:r>
            <a:r>
              <a:rPr lang="ru-RU" dirty="0" smtClean="0"/>
              <a:t> (развитие личности обучающегося на основе УУД);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признание решающей  роли содержания образования</a:t>
            </a:r>
            <a:r>
              <a:rPr lang="ru-RU" dirty="0" smtClean="0"/>
              <a:t>, способов организации образовательной деятельности и взаимодействия участников образовательного процесса;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учет возрастных, психологических и физиологических особенностей учащихся</a:t>
            </a:r>
            <a:r>
              <a:rPr lang="ru-RU" dirty="0" smtClean="0"/>
              <a:t>, роли и значения видов деятельности и форм общения для определения целей образования и путей их достижения;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71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Calibri" pitchFamily="34" charset="0"/>
              <a:buAutoNum type="arabicPeriod" startAt="6"/>
            </a:pPr>
            <a:r>
              <a:rPr lang="ru-RU" b="1" dirty="0" smtClean="0">
                <a:solidFill>
                  <a:schemeClr val="bg1"/>
                </a:solidFill>
              </a:rPr>
              <a:t>обеспечение преемственности дошкольного, начального общего, основного и среднего (полного) общего образования;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 startAt="6"/>
            </a:pPr>
            <a:r>
              <a:rPr lang="ru-RU" b="1" dirty="0" smtClean="0">
                <a:solidFill>
                  <a:schemeClr val="bg1"/>
                </a:solidFill>
              </a:rPr>
              <a:t>разнообразие организационных форм и учет индивидуальных особенностей каждого обучающегося (включая одаренных детей и детей с ограниченными возможностями здоровья), обеспечивающих рост творческого потенциала, познавательных мотивов;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 startAt="6"/>
            </a:pPr>
            <a:r>
              <a:rPr lang="ru-RU" b="1" dirty="0" smtClean="0">
                <a:solidFill>
                  <a:schemeClr val="bg1"/>
                </a:solidFill>
              </a:rPr>
              <a:t>гарантированность  достижения планируемых результатов освоения основной образовательной программы основного общего образования, что создает основу для самостоятельного успешного усвоения обучающимися знаний, умений, компетенций, видов, способов деятельности.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9345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Реализация технологии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метода в практическом преподавании обеспечивается следующей </a:t>
            </a:r>
            <a:r>
              <a:rPr lang="ru-RU" b="1" dirty="0" smtClean="0"/>
              <a:t>системой дидактических принципов:</a:t>
            </a:r>
            <a:endParaRPr lang="ru-RU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деятельности – </a:t>
            </a:r>
            <a:r>
              <a:rPr lang="ru-RU" dirty="0" smtClean="0"/>
              <a:t>заключается в том, что ученик, получая знания не в готовом виде, а добывая их сам, осознает при этом содержание и формы своей учебной деятельности, понимает и принимает систему ее норм, активно участвует в их совершенствовании, что способствует активному успешному формированию его общекультурных и </a:t>
            </a:r>
            <a:r>
              <a:rPr lang="ru-RU" dirty="0" err="1" smtClean="0"/>
              <a:t>деятельностных</a:t>
            </a:r>
            <a:r>
              <a:rPr lang="ru-RU" dirty="0" smtClean="0"/>
              <a:t> способностей,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непрерывности </a:t>
            </a:r>
            <a:r>
              <a:rPr lang="ru-RU" dirty="0" smtClean="0"/>
              <a:t>– означает преемственность между всеми ступенями и этапами обучения на уровне технологии, содержания и методик с учетом возрастных психологических особенностей развития детей.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целостности </a:t>
            </a:r>
            <a:r>
              <a:rPr lang="ru-RU" dirty="0" smtClean="0"/>
              <a:t>– предполагает формирование учащимися обобщенного системного представления о мире (природе, обществе, самом себе, </a:t>
            </a:r>
            <a:r>
              <a:rPr lang="ru-RU" dirty="0" err="1" smtClean="0"/>
              <a:t>социокультурном</a:t>
            </a:r>
            <a:r>
              <a:rPr lang="ru-RU" dirty="0" smtClean="0"/>
              <a:t> мире и мире деятельности, о роли и месте каждой науки в системе наук).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минимакса </a:t>
            </a:r>
            <a:r>
              <a:rPr lang="ru-RU" dirty="0" smtClean="0"/>
              <a:t>– заключается в следующем: школа должна предложить ученику возможность освоения содержания образования на максимальном для него уровне (определяемом зоной ближайшего развития возрастной группы) и обеспечить при этом его усвоение на уровне социально безопасного минимума (государственного стандарта знаний).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психологической комфортности </a:t>
            </a:r>
            <a:r>
              <a:rPr lang="ru-RU" dirty="0" smtClean="0"/>
              <a:t>– предполагает снятие всех </a:t>
            </a:r>
            <a:r>
              <a:rPr lang="ru-RU" dirty="0" err="1" smtClean="0"/>
              <a:t>стрессообразующих</a:t>
            </a:r>
            <a:r>
              <a:rPr lang="ru-RU" dirty="0" smtClean="0"/>
              <a:t> факторов учебного процесса, создание в школе и на уроках доброжелательной атмосферы, ориентированной на реализацию идей педагогики сотрудничества, развитие диалоговых форм общения.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вариативности </a:t>
            </a:r>
            <a:r>
              <a:rPr lang="ru-RU" dirty="0" smtClean="0"/>
              <a:t>– предполагает формирование учащимися способностей к систематическому перебору вариантов и адекватному принятию решений в ситуациях выбора.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Принцип творчества </a:t>
            </a:r>
            <a:r>
              <a:rPr lang="ru-RU" dirty="0" smtClean="0"/>
              <a:t>– означает максимальную ориентацию на творческое начало в образовательном процессе, приобретение учащимся собственного опыта творческой деятельности.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23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dirty="0" smtClean="0"/>
              <a:t>Деятельность обучающихся:</a:t>
            </a:r>
            <a:endParaRPr lang="ru-RU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работают с источниками  информации, с современными средствами коммуникации;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критически осмысливают актуальную социальную информацию, поступающую из разных источников, формулируют на этой основе собственных заключений и оценочных суждений;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решают познавательные и практические задачи, отражающие типичные ситуации;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анализируют современные общественные явления и события;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осваивают типичные социальные роли через участие в обучающих играх и тренингах, моделирующих ситуации из реальной жизни (на уроках гуманитарного цикла);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аргументируют защиту своей позиции, оппонируют иному мнению через участие в дискуссиях, диспутах, дебатах о современных социальных проблемах;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dirty="0" smtClean="0"/>
              <a:t>выполняют творческие работы и исследовательские проекты.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450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6603-A350-4E54-B6BF-B3DEDD87F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78130-82AA-4207-8C18-62F2C758D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94%D1%8C%D1%8E%D0%B8,_%D0%94%D0%B6%D0%BE%D0%B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916832"/>
            <a:ext cx="6912768" cy="244827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31750" contourW="12700">
              <a:bevelT w="63500" h="57150"/>
              <a:contourClr>
                <a:srgbClr val="102B32"/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СИСТЕМНО-ДЕЯТЕЛЬНОСТНЫЙ ПОДХОД на уроке, </a:t>
            </a:r>
            <a:r>
              <a:rPr lang="ru-RU" sz="3600" b="1" dirty="0" smtClean="0">
                <a:solidFill>
                  <a:srgbClr val="C00000"/>
                </a:solidFill>
              </a:rPr>
              <a:t>методологическая основа реализации ФГОС основного общего образования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35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/>
          <p:cNvSpPr>
            <a:spLocks noChangeArrowheads="1"/>
          </p:cNvSpPr>
          <p:nvPr/>
        </p:nvSpPr>
        <p:spPr bwMode="gray">
          <a:xfrm>
            <a:off x="539750" y="1293813"/>
            <a:ext cx="3833813" cy="3833812"/>
          </a:xfrm>
          <a:custGeom>
            <a:avLst/>
            <a:gdLst>
              <a:gd name="T0" fmla="*/ 340234363 w 21600"/>
              <a:gd name="T1" fmla="*/ 0 h 21600"/>
              <a:gd name="T2" fmla="*/ 99644536 w 21600"/>
              <a:gd name="T3" fmla="*/ 99644510 h 21600"/>
              <a:gd name="T4" fmla="*/ 0 w 21600"/>
              <a:gd name="T5" fmla="*/ 340234274 h 21600"/>
              <a:gd name="T6" fmla="*/ 99644536 w 21600"/>
              <a:gd name="T7" fmla="*/ 580823905 h 21600"/>
              <a:gd name="T8" fmla="*/ 340234363 w 21600"/>
              <a:gd name="T9" fmla="*/ 680468193 h 21600"/>
              <a:gd name="T10" fmla="*/ 580824057 w 21600"/>
              <a:gd name="T11" fmla="*/ 580823905 h 21600"/>
              <a:gd name="T12" fmla="*/ 680468371 w 21600"/>
              <a:gd name="T13" fmla="*/ 340234274 h 21600"/>
              <a:gd name="T14" fmla="*/ 580824057 w 21600"/>
              <a:gd name="T15" fmla="*/ 9964451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FFCCCC"/>
              </a:gs>
              <a:gs pos="50000">
                <a:srgbClr val="D5D2D1"/>
              </a:gs>
              <a:gs pos="100000">
                <a:srgbClr val="FFCCCC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696" y="274638"/>
            <a:ext cx="6851104" cy="900112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FF00"/>
                </a:solidFill>
              </a:rPr>
              <a:t>Реализация технологии </a:t>
            </a:r>
            <a:r>
              <a:rPr lang="ru-RU" sz="2800" b="1" dirty="0" err="1" smtClean="0">
                <a:solidFill>
                  <a:srgbClr val="FFFF00"/>
                </a:solidFill>
              </a:rPr>
              <a:t>деятельностного</a:t>
            </a:r>
            <a:r>
              <a:rPr lang="ru-RU" sz="2800" b="1" dirty="0" smtClean="0">
                <a:solidFill>
                  <a:srgbClr val="FFFF00"/>
                </a:solidFill>
              </a:rPr>
              <a:t> метода в практическом преподавании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Oval 11"/>
          <p:cNvSpPr>
            <a:spLocks noChangeArrowheads="1"/>
          </p:cNvSpPr>
          <p:nvPr/>
        </p:nvSpPr>
        <p:spPr bwMode="gray">
          <a:xfrm>
            <a:off x="873125" y="1550988"/>
            <a:ext cx="3200400" cy="32004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A50021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13"/>
          <p:cNvSpPr>
            <a:spLocks noChangeArrowheads="1"/>
          </p:cNvSpPr>
          <p:nvPr/>
        </p:nvSpPr>
        <p:spPr bwMode="gray">
          <a:xfrm>
            <a:off x="3843338" y="133032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деятельности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66" name="AutoShape 14"/>
          <p:cNvSpPr>
            <a:spLocks noChangeArrowheads="1"/>
          </p:cNvSpPr>
          <p:nvPr/>
        </p:nvSpPr>
        <p:spPr bwMode="gray">
          <a:xfrm>
            <a:off x="4305300" y="2039938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непрерывности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67" name="AutoShape 15"/>
          <p:cNvSpPr>
            <a:spLocks noChangeArrowheads="1"/>
          </p:cNvSpPr>
          <p:nvPr/>
        </p:nvSpPr>
        <p:spPr bwMode="gray">
          <a:xfrm>
            <a:off x="4478338" y="2747963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целостности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68" name="AutoShape 16"/>
          <p:cNvSpPr>
            <a:spLocks noChangeArrowheads="1"/>
          </p:cNvSpPr>
          <p:nvPr/>
        </p:nvSpPr>
        <p:spPr bwMode="gray">
          <a:xfrm>
            <a:off x="4371975" y="34559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минимакса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69" name="AutoShape 17"/>
          <p:cNvSpPr>
            <a:spLocks noChangeArrowheads="1"/>
          </p:cNvSpPr>
          <p:nvPr/>
        </p:nvSpPr>
        <p:spPr bwMode="gray">
          <a:xfrm>
            <a:off x="3994150" y="4119563"/>
            <a:ext cx="3781425" cy="5635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психологической </a:t>
            </a:r>
          </a:p>
          <a:p>
            <a:r>
              <a:rPr lang="ru-RU" sz="2000" b="1" dirty="0"/>
              <a:t>комфортности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489490" name="Text Box 18"/>
          <p:cNvSpPr txBox="1">
            <a:spLocks noChangeArrowheads="1"/>
          </p:cNvSpPr>
          <p:nvPr/>
        </p:nvSpPr>
        <p:spPr bwMode="gray">
          <a:xfrm>
            <a:off x="1050925" y="2454275"/>
            <a:ext cx="3097213" cy="151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дидактических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принципов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71" name="AutoShape 16"/>
          <p:cNvSpPr>
            <a:spLocks noChangeArrowheads="1"/>
          </p:cNvSpPr>
          <p:nvPr/>
        </p:nvSpPr>
        <p:spPr bwMode="gray">
          <a:xfrm>
            <a:off x="3297238" y="4906963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вариативности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72" name="AutoShape 17"/>
          <p:cNvSpPr>
            <a:spLocks noChangeArrowheads="1"/>
          </p:cNvSpPr>
          <p:nvPr/>
        </p:nvSpPr>
        <p:spPr bwMode="gray">
          <a:xfrm>
            <a:off x="2184400" y="5607050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b="1" dirty="0"/>
              <a:t>Принцип творчества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5373" name="Номер слайда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C3AC-2D1E-4C22-9CD4-5AC742164B0A}" type="slidenum">
              <a:rPr lang="es-ES" smtClean="0"/>
              <a:pPr/>
              <a:t>10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620688"/>
            <a:ext cx="6563072" cy="5616624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Принцип деятельности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заключается в том, что обучающийся, получая знания не в готовом виде, а добывая их сам, осознает при этом содержание и формы своей учебной деятельности, понимает и принимает систему ее норм, активно участвует в их совершенствовании, что способствует активному успешному формированию его общекультурных и </a:t>
            </a:r>
            <a:r>
              <a:rPr lang="ru-RU" dirty="0" err="1" smtClean="0"/>
              <a:t>деятельностных</a:t>
            </a:r>
            <a:r>
              <a:rPr lang="ru-RU" dirty="0" smtClean="0"/>
              <a:t> способностей, общеучебных умений.</a:t>
            </a:r>
          </a:p>
          <a:p>
            <a:r>
              <a:rPr lang="ru-RU" dirty="0" smtClean="0"/>
              <a:t>2. </a:t>
            </a:r>
            <a:r>
              <a:rPr lang="ru-RU" b="1" i="1" dirty="0" smtClean="0">
                <a:solidFill>
                  <a:srgbClr val="C00000"/>
                </a:solidFill>
              </a:rPr>
              <a:t>Принцип непрерывности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означает такую организацию обучения, когда результат деятельности на каждом предыдущем этапе обеспечивает начало следующего этапа. Непрерывность процесса обеспечивается </a:t>
            </a:r>
            <a:r>
              <a:rPr lang="ru-RU" dirty="0" err="1" smtClean="0"/>
              <a:t>инвариативностью</a:t>
            </a:r>
            <a:r>
              <a:rPr lang="ru-RU" dirty="0" smtClean="0"/>
              <a:t> технологии, а также преемственностью между всеми ступенями обучения содержания и методики.</a:t>
            </a:r>
          </a:p>
          <a:p>
            <a:r>
              <a:rPr lang="ru-RU" dirty="0" smtClean="0"/>
              <a:t>3. </a:t>
            </a:r>
            <a:r>
              <a:rPr lang="ru-RU" b="1" i="1" dirty="0" smtClean="0">
                <a:solidFill>
                  <a:srgbClr val="C00000"/>
                </a:solidFill>
              </a:rPr>
              <a:t>Принцип целостного представления о мире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означает, что у студента должно быть сформировано обобщенное, целостное представление о мире (природе-обществе-самом себе), о роли и месте науки в системе наук.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548680"/>
            <a:ext cx="74168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</a:t>
            </a:r>
            <a:r>
              <a:rPr lang="ru-RU" b="1" i="1" dirty="0" smtClean="0">
                <a:solidFill>
                  <a:srgbClr val="C00000"/>
                </a:solidFill>
              </a:rPr>
              <a:t>Принцип минимакса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заключается в том, что образовательное учреждение предлагает каждому обучающемуся содержание образование на максимальном (творческом) уровне и обеспечивает его усвоение на уровне социально-безопасного минимума (государственного стандарта знаний).</a:t>
            </a:r>
          </a:p>
          <a:p>
            <a:r>
              <a:rPr lang="ru-RU" dirty="0" smtClean="0"/>
              <a:t>5. </a:t>
            </a:r>
            <a:r>
              <a:rPr lang="ru-RU" b="1" i="1" dirty="0" smtClean="0">
                <a:solidFill>
                  <a:srgbClr val="C00000"/>
                </a:solidFill>
              </a:rPr>
              <a:t>Принцип психологической комфортности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предполагает снятие </a:t>
            </a:r>
            <a:r>
              <a:rPr lang="ru-RU" dirty="0" err="1" smtClean="0"/>
              <a:t>стрессообразующих</a:t>
            </a:r>
            <a:r>
              <a:rPr lang="ru-RU" dirty="0" smtClean="0"/>
              <a:t> факторов учебного процесса, создание   на уроке доброжелательной атмосферы, ориентированной на реализацию идей педагогики сотрудничества.</a:t>
            </a:r>
          </a:p>
          <a:p>
            <a:r>
              <a:rPr lang="ru-RU" dirty="0" smtClean="0"/>
              <a:t>6. </a:t>
            </a:r>
            <a:r>
              <a:rPr lang="ru-RU" b="1" i="1" dirty="0" smtClean="0">
                <a:solidFill>
                  <a:srgbClr val="C00000"/>
                </a:solidFill>
              </a:rPr>
              <a:t>Принцип вариативности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предполагает развитие у обучающихся вариативного мышления, то есть понимания возможности различных вариантов решения проблемы, формирование способности к систематическому перебору вариантов и выбору оптимального варианта.</a:t>
            </a:r>
          </a:p>
          <a:p>
            <a:r>
              <a:rPr lang="ru-RU" dirty="0" smtClean="0"/>
              <a:t>7. </a:t>
            </a:r>
            <a:r>
              <a:rPr lang="ru-RU" b="1" i="1" dirty="0" smtClean="0">
                <a:solidFill>
                  <a:srgbClr val="C00000"/>
                </a:solidFill>
              </a:rPr>
              <a:t>Принцип творчества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предполагает максимальную ориентацию на творческое начало в учебной деятельности, приобретение  собственного опыта творческой деятельности. Формирование способности самостоятельно находить решение нестандартных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15913"/>
            <a:ext cx="6903492" cy="76200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Деятельность обучающихся</a:t>
            </a:r>
            <a:endParaRPr lang="ru-RU" sz="4000" b="1" dirty="0">
              <a:solidFill>
                <a:srgbClr val="FFFF0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55688" y="971550"/>
            <a:ext cx="3368675" cy="5321300"/>
            <a:chOff x="692" y="1352"/>
            <a:chExt cx="2110" cy="234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692" y="1651"/>
              <a:ext cx="2092" cy="2045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FFC000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192" y="1352"/>
              <a:ext cx="610" cy="1323"/>
              <a:chOff x="2192" y="1352"/>
              <a:chExt cx="610" cy="1323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gray">
              <a:xfrm>
                <a:off x="2354" y="1352"/>
                <a:ext cx="324" cy="242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C000"/>
              </a:solidFill>
              <a:ln w="0">
                <a:solidFill>
                  <a:srgbClr val="FFC000"/>
                </a:solidFill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gray">
              <a:xfrm>
                <a:off x="2192" y="1625"/>
                <a:ext cx="610" cy="1050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C000"/>
              </a:solidFill>
              <a:ln w="0">
                <a:solidFill>
                  <a:srgbClr val="FFC000"/>
                </a:solidFill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1163638" y="984250"/>
            <a:ext cx="7437321" cy="5329238"/>
            <a:chOff x="1099" y="1349"/>
            <a:chExt cx="3942" cy="2579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2894" y="1668"/>
              <a:ext cx="2147" cy="2260"/>
            </a:xfrm>
            <a:prstGeom prst="roundRect">
              <a:avLst>
                <a:gd name="adj" fmla="val 10347"/>
              </a:avLst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D8F4BE"/>
                </a:gs>
              </a:gsLst>
              <a:lin ang="2700000" scaled="1"/>
              <a:tileRect/>
            </a:gradFill>
            <a:ln w="508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2880" y="1349"/>
              <a:ext cx="498" cy="1457"/>
              <a:chOff x="2880" y="1349"/>
              <a:chExt cx="498" cy="1457"/>
            </a:xfrm>
          </p:grpSpPr>
          <p:sp>
            <p:nvSpPr>
              <p:cNvPr id="13" name="Freeform 13"/>
              <p:cNvSpPr>
                <a:spLocks/>
              </p:cNvSpPr>
              <p:nvPr/>
            </p:nvSpPr>
            <p:spPr bwMode="gray">
              <a:xfrm>
                <a:off x="2966" y="1349"/>
                <a:ext cx="291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0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gray">
              <a:xfrm>
                <a:off x="2880" y="1625"/>
                <a:ext cx="498" cy="1182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0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5" name="Text Box 11"/>
            <p:cNvSpPr txBox="1">
              <a:spLocks noChangeArrowheads="1"/>
            </p:cNvSpPr>
            <p:nvPr/>
          </p:nvSpPr>
          <p:spPr bwMode="gray">
            <a:xfrm>
              <a:off x="1105" y="1753"/>
              <a:ext cx="1236" cy="492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Работают с источниками  информации</a:t>
              </a:r>
              <a:endParaRPr lang="en-US" b="1" dirty="0"/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gray">
            <a:xfrm>
              <a:off x="1111" y="2732"/>
              <a:ext cx="1628" cy="640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Критически осмысливают актуальную социальную информацию</a:t>
              </a:r>
              <a:endParaRPr lang="en-US" b="1" dirty="0"/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gray">
            <a:xfrm>
              <a:off x="1110" y="3380"/>
              <a:ext cx="1628" cy="343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Решают познавательные и практические задачи</a:t>
              </a:r>
              <a:endParaRPr lang="en-US" b="1" dirty="0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gray">
            <a:xfrm>
              <a:off x="3264" y="2359"/>
              <a:ext cx="1771" cy="492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Анализируют современные общественные явления и события</a:t>
              </a:r>
              <a:endParaRPr lang="en-US" b="1" dirty="0"/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gray">
            <a:xfrm>
              <a:off x="1099" y="2248"/>
              <a:ext cx="1316" cy="492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Осваивают типичные социальные роли</a:t>
              </a:r>
              <a:endParaRPr lang="en-US" sz="2000" b="1" dirty="0"/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gray">
            <a:xfrm>
              <a:off x="2912" y="3002"/>
              <a:ext cx="2111" cy="492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Аргументируют защиту своей позиции, оппонируют иному мнению </a:t>
              </a:r>
              <a:endParaRPr lang="en-US" b="1" dirty="0"/>
            </a:p>
          </p:txBody>
        </p:sp>
        <p:sp>
          <p:nvSpPr>
            <p:cNvPr id="27" name="Text Box 11"/>
            <p:cNvSpPr txBox="1">
              <a:spLocks noChangeArrowheads="1"/>
            </p:cNvSpPr>
            <p:nvPr/>
          </p:nvSpPr>
          <p:spPr bwMode="gray">
            <a:xfrm>
              <a:off x="2912" y="3502"/>
              <a:ext cx="2111" cy="343"/>
            </a:xfrm>
            <a:prstGeom prst="rect">
              <a:avLst/>
            </a:prstGeom>
            <a:noFill/>
            <a:ln w="9525" algn="ctr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2000" b="1" dirty="0"/>
                <a:t>Выполняют творческие работы и исследовательские проекты</a:t>
              </a:r>
              <a:endParaRPr lang="en-US" b="1" dirty="0"/>
            </a:p>
          </p:txBody>
        </p:sp>
      </p:grpSp>
      <p:sp>
        <p:nvSpPr>
          <p:cNvPr id="18437" name="Номер слайда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3591D-5F08-4545-B2A4-1ADF50BC7C3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07904" y="692696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Цели урока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55776" y="1196752"/>
            <a:ext cx="5605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Планируемые  результаты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7664" y="1772816"/>
          <a:ext cx="7344816" cy="2573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/>
                <a:gridCol w="4248472"/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Воспитывающая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Личностные  результаты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6900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Развивающая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Метапредметные результаты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693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Обучающая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Предметные результаты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http://img4.cliparto.com/pic/xl/231470/4691594-teacher-at-blackbo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293096"/>
            <a:ext cx="2406352" cy="2406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/>
              <a:t>Организация учебной деятельности на уроке построена с опорой:</a:t>
            </a:r>
            <a:r>
              <a:rPr lang="ru-RU" sz="4000" dirty="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378451" cy="47053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на мысленные и практические действия обучающихся в целях поиска и обоснования наиболее оптимальных вариантов разрешения учебной проблемы;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на значительно возрастающую долю самостоятельной познавательной деятельности обучающихся по разрешению проблемных ситуаций;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на усиление интенсивности мышления обучающихся в результате поиска новых знаний и новых способов решения учебных задач;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 на обеспечение прогресса в когнитивном и культурном развитии обучающихся, творческом преобразовании мира. </a:t>
            </a:r>
          </a:p>
        </p:txBody>
      </p:sp>
      <p:pic>
        <p:nvPicPr>
          <p:cNvPr id="16388" name="Picture 6" descr="j040995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1333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79712" y="0"/>
            <a:ext cx="6768752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Структура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образовательной деятельности 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2810640"/>
            <a:ext cx="770485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обучающийся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изучает и осваивает образовательный объект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создаёт в результате свой личный образовательный  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продукт;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 помощью 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преподавателя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сопоставляет свой продукт с культурным аналогом;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переосмысливает свой продукт и одновременно осваивает общекультурные достижения;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процесс сопровождается рефлексией. На её основе происходит самооценка и оценка образовательных результатов.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241717"/>
            <a:ext cx="73083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модель системной образовательной деятельности, созданная Хуторским Андреем Викторовичем включает следующие этапы</a:t>
            </a:r>
            <a:r>
              <a:rPr lang="ru-RU" sz="2000" dirty="0" smtClean="0"/>
              <a:t>: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Системно-деятельностный подход к обучению предполагает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600200"/>
            <a:ext cx="6984776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наличие  познавательного мотива (желания узнать, открыть, научиться) и конкретной учебной цели (понимания того, что именно нужно выяснить, освоить);</a:t>
            </a:r>
          </a:p>
          <a:p>
            <a:r>
              <a:rPr lang="ru-RU" dirty="0" smtClean="0"/>
              <a:t>выполнение обучающимися определённых действий для приобретения недостающих знаний;</a:t>
            </a:r>
          </a:p>
          <a:p>
            <a:r>
              <a:rPr lang="ru-RU" dirty="0" smtClean="0"/>
              <a:t>выявление и освоение обучающимися способа действия, позволяющего осознанно применять приобретённые знания;</a:t>
            </a:r>
          </a:p>
          <a:p>
            <a:r>
              <a:rPr lang="ru-RU" dirty="0" smtClean="0"/>
              <a:t>формирование у студентов умения контролировать свои действия – как после их завершения, так и по ходу;</a:t>
            </a:r>
          </a:p>
          <a:p>
            <a:r>
              <a:rPr lang="ru-RU" dirty="0" smtClean="0"/>
              <a:t>включение содержания обучения в контекст решения значимых жизненных задач.</a:t>
            </a:r>
          </a:p>
          <a:p>
            <a:endParaRPr lang="ru-RU" dirty="0"/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8388424" y="1988840"/>
            <a:ext cx="432048" cy="864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8388424" y="2996952"/>
            <a:ext cx="432048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8388424" y="4005064"/>
            <a:ext cx="432048" cy="864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8532440" y="5013176"/>
            <a:ext cx="288032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5976664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/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Типология уроков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в дидактической системе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err="1" smtClean="0">
                <a:solidFill>
                  <a:srgbClr val="C00000"/>
                </a:solidFill>
              </a:rPr>
              <a:t>деятельностного</a:t>
            </a:r>
            <a:r>
              <a:rPr lang="ru-RU" sz="3100" b="1" dirty="0" smtClean="0">
                <a:solidFill>
                  <a:srgbClr val="C00000"/>
                </a:solidFill>
              </a:rPr>
              <a:t> подхода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564904"/>
            <a:ext cx="5904656" cy="3921299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уроки «открытия» нового знания;</a:t>
            </a:r>
          </a:p>
          <a:p>
            <a:pPr lvl="0"/>
            <a:r>
              <a:rPr lang="ru-RU" dirty="0" smtClean="0"/>
              <a:t>уроки рефлексии;</a:t>
            </a:r>
          </a:p>
          <a:p>
            <a:pPr lvl="0"/>
            <a:r>
              <a:rPr lang="ru-RU" dirty="0" smtClean="0"/>
              <a:t>уроки общеметодологической направленности;</a:t>
            </a:r>
          </a:p>
          <a:p>
            <a:pPr lvl="0"/>
            <a:r>
              <a:rPr lang="ru-RU" dirty="0" smtClean="0"/>
              <a:t>уроки развивающего контроля.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Урок «открытия» нового знания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916832"/>
            <a:ext cx="7283152" cy="3412976"/>
          </a:xfrm>
        </p:spPr>
        <p:txBody>
          <a:bodyPr/>
          <a:lstStyle/>
          <a:p>
            <a:pPr algn="just"/>
            <a:r>
              <a:rPr lang="ru-RU" i="1" dirty="0" smtClean="0"/>
              <a:t>Деятельностная цель:</a:t>
            </a:r>
            <a:r>
              <a:rPr lang="ru-RU" dirty="0" smtClean="0"/>
              <a:t> формирование способности  к новому способу действия.</a:t>
            </a:r>
          </a:p>
          <a:p>
            <a:pPr algn="just"/>
            <a:r>
              <a:rPr lang="ru-RU" i="1" dirty="0" smtClean="0"/>
              <a:t>Образовательная цель:</a:t>
            </a:r>
            <a:r>
              <a:rPr lang="ru-RU" dirty="0" smtClean="0"/>
              <a:t> расширение понятийной базы за счет включения в нее новых элементов.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03848" y="1988840"/>
            <a:ext cx="5482952" cy="415252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Концепцию предложил ещё в начале 20 века американский ученый Джон Дьюи.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Основные принципы его системы:</a:t>
            </a:r>
            <a:r>
              <a:rPr lang="ru-RU" sz="2000" b="1" dirty="0" smtClean="0"/>
              <a:t> </a:t>
            </a:r>
            <a:endParaRPr lang="en-US" sz="2000" b="1" dirty="0" smtClean="0"/>
          </a:p>
          <a:p>
            <a:r>
              <a:rPr lang="ru-RU" sz="2000" b="1" dirty="0" smtClean="0"/>
              <a:t>учет интересов обучающихся; </a:t>
            </a:r>
            <a:endParaRPr lang="en-US" sz="2000" b="1" dirty="0" smtClean="0"/>
          </a:p>
          <a:p>
            <a:r>
              <a:rPr lang="ru-RU" sz="2000" b="1" dirty="0" smtClean="0"/>
              <a:t>учение через обучение мысли и действию; </a:t>
            </a:r>
            <a:endParaRPr lang="en-US" sz="2000" b="1" dirty="0" smtClean="0"/>
          </a:p>
          <a:p>
            <a:r>
              <a:rPr lang="ru-RU" sz="2000" b="1" dirty="0" smtClean="0"/>
              <a:t>познание и знание - следствие преодоления трудностей; </a:t>
            </a:r>
            <a:endParaRPr lang="en-US" sz="2000" b="1" dirty="0" smtClean="0"/>
          </a:p>
          <a:p>
            <a:r>
              <a:rPr lang="ru-RU" sz="2000" b="1" dirty="0" smtClean="0"/>
              <a:t>свободная творческая работа и сотрудничество. 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«Учение через деятельность»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3314" name="Picture 2" descr="http://go.imgsmail.ru/imgpreview?key=http%3A//upload.wikimedia.org/wikipedia/commons/thumb/9/91/John%5FDewey%5Fin%5F1902.jpg/220px-John%5FDewey%5Fin%5F1902.jpg&amp;mb=people&amp;l=http%3A//go.imgsmail.ru/img/mail/avatar.png&amp;q=90&amp;w=1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76872"/>
            <a:ext cx="2288271" cy="27146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5229200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Джон </a:t>
            </a:r>
            <a:r>
              <a:rPr lang="ru-RU" sz="2000" b="1" dirty="0" err="1" smtClean="0"/>
              <a:t>Дьюи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Урок рефлексии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00200"/>
            <a:ext cx="7776864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 smtClean="0"/>
              <a:t>Деятельностная цель:</a:t>
            </a:r>
            <a:r>
              <a:rPr lang="ru-RU" dirty="0" smtClean="0"/>
              <a:t> формирование 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т.д.).</a:t>
            </a:r>
          </a:p>
          <a:p>
            <a:pPr algn="just"/>
            <a:r>
              <a:rPr lang="ru-RU" i="1" dirty="0" smtClean="0"/>
              <a:t>Образовательная цель:</a:t>
            </a:r>
            <a:r>
              <a:rPr lang="ru-RU" dirty="0" smtClean="0"/>
              <a:t> коррекция и тренинг изученных понятий, алгоритмов и т.д.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Урок общеметодологической направленности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ru-RU" i="1" dirty="0" smtClean="0"/>
              <a:t>Деятельностная цель:</a:t>
            </a:r>
            <a:r>
              <a:rPr lang="ru-RU" dirty="0" smtClean="0"/>
              <a:t> формирование способности  к новому способу действия, связанному с построением структуры изученных понятий и алгоритмов.</a:t>
            </a:r>
          </a:p>
          <a:p>
            <a:pPr algn="just"/>
            <a:r>
              <a:rPr lang="ru-RU" i="1" dirty="0" smtClean="0"/>
              <a:t>Образовательная цель:</a:t>
            </a:r>
            <a:r>
              <a:rPr lang="ru-RU" dirty="0" smtClean="0"/>
              <a:t> выявление теоретических основ построения содержательно-методических линий.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Урок развивающего контроля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96752"/>
            <a:ext cx="7211144" cy="4525963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i="1" dirty="0" smtClean="0"/>
              <a:t>Деятельностная цель:</a:t>
            </a:r>
            <a:r>
              <a:rPr lang="ru-RU" dirty="0" smtClean="0"/>
              <a:t> формирование способности к осуществлению контрольной функции.</a:t>
            </a:r>
          </a:p>
          <a:p>
            <a:pPr algn="just">
              <a:buNone/>
            </a:pPr>
            <a:r>
              <a:rPr lang="ru-RU" i="1" dirty="0" smtClean="0"/>
              <a:t>Образовательная цель:</a:t>
            </a:r>
            <a:r>
              <a:rPr lang="ru-RU" dirty="0" smtClean="0"/>
              <a:t> контроль и самоконтроль изученных понятий и алгоритмов.</a:t>
            </a:r>
          </a:p>
          <a:p>
            <a:pPr algn="just"/>
            <a:r>
              <a:rPr lang="ru-RU" dirty="0" smtClean="0"/>
              <a:t>Теоретически обоснованный механизм деятельности по контролю предполагает:</a:t>
            </a:r>
          </a:p>
          <a:p>
            <a:pPr lvl="0" algn="just"/>
            <a:r>
              <a:rPr lang="ru-RU" dirty="0" smtClean="0"/>
              <a:t>предъявление контролируемого варианта;</a:t>
            </a:r>
          </a:p>
          <a:p>
            <a:pPr lvl="0" algn="just"/>
            <a:r>
              <a:rPr lang="ru-RU" dirty="0" smtClean="0"/>
              <a:t>наличие понятийно обоснованного эталона, а не субъективной версии;</a:t>
            </a:r>
          </a:p>
          <a:p>
            <a:pPr lvl="0" algn="just"/>
            <a:r>
              <a:rPr lang="ru-RU" dirty="0" smtClean="0"/>
              <a:t>сопоставление проверяемого варианта с эталоном по оговоренному механизму;</a:t>
            </a:r>
          </a:p>
          <a:p>
            <a:pPr lvl="0" algn="just"/>
            <a:r>
              <a:rPr lang="ru-RU" dirty="0" smtClean="0"/>
              <a:t>оценку результата сопоставления в соответствии с заранее обоснованным критерием.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критерии результативности урока,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вне зависимости от того,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какой типологии мы придерживаемся.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7560840" cy="4997152"/>
          </a:xfrm>
        </p:spPr>
        <p:txBody>
          <a:bodyPr>
            <a:normAutofit fontScale="32500" lnSpcReduction="20000"/>
          </a:bodyPr>
          <a:lstStyle/>
          <a:p>
            <a:pPr lvl="0" algn="just"/>
            <a:r>
              <a:rPr lang="ru-RU" sz="4300" b="1" dirty="0" smtClean="0"/>
              <a:t>Цели урока задаются с тенденцией передачи функции от преподавателя к студенту.</a:t>
            </a:r>
          </a:p>
          <a:p>
            <a:pPr lvl="0" algn="just"/>
            <a:r>
              <a:rPr lang="ru-RU" sz="4300" b="1" dirty="0" smtClean="0"/>
              <a:t>Преподаватель систематически обучает студентов осуществлять рефлексивное действие (оценивать свою готовность, обнаруживать незнание, находить причины затруднений и т.п.)</a:t>
            </a:r>
          </a:p>
          <a:p>
            <a:pPr lvl="0" algn="just"/>
            <a:r>
              <a:rPr lang="ru-RU" sz="4300" b="1" dirty="0" smtClean="0"/>
              <a:t>Используются разнообразные формы, методы и приемы обучения, повышающие степень активности обучающихся в учебном процессе.</a:t>
            </a:r>
          </a:p>
          <a:p>
            <a:pPr lvl="0" algn="just"/>
            <a:r>
              <a:rPr lang="ru-RU" sz="4300" b="1" dirty="0" smtClean="0"/>
              <a:t>Преподаватель владеет технологией диалога, обучает  ставить и адресовать вопросы.</a:t>
            </a:r>
          </a:p>
          <a:p>
            <a:pPr lvl="0" algn="just"/>
            <a:r>
              <a:rPr lang="ru-RU" sz="4300" b="1" dirty="0" smtClean="0"/>
              <a:t>Преподаватель эффективно (адекватно цели урока) сочетает репродуктивную и проблемную формы обучения, учит работать по правилу и творчески.</a:t>
            </a:r>
          </a:p>
          <a:p>
            <a:pPr lvl="0" algn="just"/>
            <a:r>
              <a:rPr lang="ru-RU" sz="4300" b="1" dirty="0" smtClean="0"/>
              <a:t>На уроке задаются задачи и четкие критерии самоконтроля и самооценки (происходит специальное формирование контрольно-оценочной деятельности у обучающихся).</a:t>
            </a:r>
          </a:p>
          <a:p>
            <a:pPr lvl="0" algn="just"/>
            <a:r>
              <a:rPr lang="ru-RU" sz="4300" b="1" dirty="0" smtClean="0"/>
              <a:t>Преподаватель добивается осмысления учебного материала всеми обучающимися, используя для этого специальные приемы.</a:t>
            </a:r>
          </a:p>
          <a:p>
            <a:pPr lvl="0" algn="just"/>
            <a:r>
              <a:rPr lang="ru-RU" sz="4300" b="1" dirty="0" smtClean="0"/>
              <a:t>Преподаватель стремиться оценивать реальное продвижение каждого студента, поощряет и поддерживает минимальные успехи.</a:t>
            </a:r>
          </a:p>
          <a:p>
            <a:pPr lvl="0" algn="just"/>
            <a:r>
              <a:rPr lang="ru-RU" sz="4300" b="1" dirty="0" smtClean="0"/>
              <a:t>Преподаватель специально планирует коммуникативные задачи урока.</a:t>
            </a:r>
          </a:p>
          <a:p>
            <a:pPr lvl="0" algn="just"/>
            <a:r>
              <a:rPr lang="ru-RU" sz="4300" b="1" dirty="0" smtClean="0"/>
              <a:t>Преподаватель принимает и поощряет, выражаемую студентом, собственную позицию, иное мнение, обучает корректным формам их выражения.</a:t>
            </a:r>
          </a:p>
          <a:p>
            <a:pPr lvl="0" algn="just"/>
            <a:r>
              <a:rPr lang="ru-RU" sz="4300" b="1" dirty="0" smtClean="0"/>
              <a:t>Стиль, тон отношений, задаваемый на уроке, создают атмосферу сотрудничества, сотворчества, психологического комфорта.</a:t>
            </a:r>
          </a:p>
          <a:p>
            <a:pPr lvl="0" algn="just"/>
            <a:r>
              <a:rPr lang="ru-RU" sz="4300" b="1" dirty="0" smtClean="0"/>
              <a:t>На уроке осуществляется глубокое личностное воздействие «преподаватель-студент» (через отношения, совместную деятельность и т.д.)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Victoria\Мои документы\Заготовки презентации 1\6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669" y="1196752"/>
            <a:ext cx="7548331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97382264"/>
              </p:ext>
            </p:extLst>
          </p:nvPr>
        </p:nvGraphicFramePr>
        <p:xfrm>
          <a:off x="1259632" y="404664"/>
          <a:ext cx="7527210" cy="5738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197346"/>
            <a:ext cx="6840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В докладе международной комиссии по образованию для 21 века под председательством Жака </a:t>
            </a:r>
            <a:r>
              <a:rPr lang="ru-RU" sz="2000" b="1" dirty="0" err="1" smtClean="0"/>
              <a:t>Делора</a:t>
            </a:r>
            <a:r>
              <a:rPr lang="ru-RU" sz="2000" b="1" dirty="0" smtClean="0"/>
              <a:t> «Образование: скрытое сокровище», сформулировано</a:t>
            </a:r>
          </a:p>
          <a:p>
            <a:pPr algn="just"/>
            <a:r>
              <a:rPr lang="ru-RU" sz="2000" b="1" dirty="0" smtClean="0"/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«4 столпа, на которых основывается образование: научиться познавать, научиться делать, научиться жить вместе, научиться быть»                     </a:t>
            </a:r>
            <a:r>
              <a:rPr lang="ru-RU" sz="2000" b="1" dirty="0" smtClean="0"/>
              <a:t>(Ж. </a:t>
            </a:r>
            <a:r>
              <a:rPr lang="ru-RU" sz="2000" b="1" dirty="0" err="1" smtClean="0"/>
              <a:t>Делор</a:t>
            </a:r>
            <a:r>
              <a:rPr lang="ru-RU" sz="2000" b="1" dirty="0" smtClean="0"/>
              <a:t>) 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</a:t>
            </a:r>
            <a:r>
              <a:rPr lang="ru-RU" sz="2000" b="1" dirty="0" smtClean="0">
                <a:solidFill>
                  <a:srgbClr val="C00000"/>
                </a:solidFill>
              </a:rPr>
              <a:t>Учиться знать  </a:t>
            </a:r>
            <a:r>
              <a:rPr lang="ru-RU" sz="2000" b="1" dirty="0" smtClean="0"/>
              <a:t>- что подразумевает, что обучающийся ежедневно конструирует свое собственное знание, комбинируя внутренние и внешние элементы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rgbClr val="C00000"/>
                </a:solidFill>
              </a:rPr>
              <a:t>Учиться делать  </a:t>
            </a:r>
            <a:r>
              <a:rPr lang="ru-RU" sz="2000" b="1" dirty="0" smtClean="0"/>
              <a:t>- фокусируется на практическом применении изученного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rgbClr val="C00000"/>
                </a:solidFill>
              </a:rPr>
              <a:t>Учиться жить вместе  </a:t>
            </a:r>
            <a:r>
              <a:rPr lang="ru-RU" sz="2000" b="1" dirty="0" smtClean="0"/>
              <a:t>-актуализирует умения отказаться от любой дискриминации, когда все имеют равные возможности развивать себя, свою семью и свое сообщество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rgbClr val="C00000"/>
                </a:solidFill>
              </a:rPr>
              <a:t>Учиться быть  </a:t>
            </a:r>
            <a:r>
              <a:rPr lang="ru-RU" sz="2000" b="1" dirty="0" smtClean="0"/>
              <a:t>- акцентирует умения необходимые индивиду развивать свой потенциал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5877272"/>
            <a:ext cx="74888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 сути дела он определил глобальные компетентности необходимые человеку, чтобы выжить в современном мире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979712" y="144463"/>
            <a:ext cx="6645176" cy="971550"/>
          </a:xfrm>
          <a:solidFill>
            <a:schemeClr val="hlink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rgbClr val="FFFF00"/>
                </a:solidFill>
              </a:rPr>
              <a:t>Требует ли ЖИЗНЬ новой работы с содержанием образования?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17588" y="1290638"/>
            <a:ext cx="2182812" cy="1962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</a:t>
            </a:r>
            <a:r>
              <a:rPr lang="ru-RU" sz="2000" b="1" dirty="0" smtClean="0">
                <a:solidFill>
                  <a:srgbClr val="C00000"/>
                </a:solidFill>
              </a:rPr>
              <a:t>Количество информации в мире каждые 10 лет удваивается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227763" y="1504950"/>
            <a:ext cx="2482850" cy="18891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     </a:t>
            </a:r>
            <a:r>
              <a:rPr lang="ru-RU" sz="2400" b="1" dirty="0">
                <a:solidFill>
                  <a:srgbClr val="C00000"/>
                </a:solidFill>
                <a:latin typeface="Calibri" pitchFamily="34" charset="0"/>
              </a:rPr>
              <a:t>Требуется умение отбирать главное в море информации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130550" y="1484313"/>
            <a:ext cx="1441450" cy="1223962"/>
            <a:chOff x="2112" y="2544"/>
            <a:chExt cx="1255" cy="1559"/>
          </a:xfrm>
        </p:grpSpPr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2160" y="3312"/>
              <a:ext cx="1207" cy="791"/>
              <a:chOff x="2880" y="2118"/>
              <a:chExt cx="1207" cy="1073"/>
            </a:xfrm>
          </p:grpSpPr>
          <p:sp>
            <p:nvSpPr>
              <p:cNvPr id="8351" name="Freeform 53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10 w 2566"/>
                  <a:gd name="T1" fmla="*/ 0 h 2741"/>
                  <a:gd name="T2" fmla="*/ 10 w 2566"/>
                  <a:gd name="T3" fmla="*/ 34 h 2741"/>
                  <a:gd name="T4" fmla="*/ 1 w 2566"/>
                  <a:gd name="T5" fmla="*/ 59 h 2741"/>
                  <a:gd name="T6" fmla="*/ 40 w 2566"/>
                  <a:gd name="T7" fmla="*/ 91 h 2741"/>
                  <a:gd name="T8" fmla="*/ 0 w 2566"/>
                  <a:gd name="T9" fmla="*/ 177 h 2741"/>
                  <a:gd name="T10" fmla="*/ 62 w 2566"/>
                  <a:gd name="T11" fmla="*/ 305 h 2741"/>
                  <a:gd name="T12" fmla="*/ 195 w 2566"/>
                  <a:gd name="T13" fmla="*/ 288 h 2741"/>
                  <a:gd name="T14" fmla="*/ 286 w 2566"/>
                  <a:gd name="T15" fmla="*/ 209 h 2741"/>
                  <a:gd name="T16" fmla="*/ 197 w 2566"/>
                  <a:gd name="T17" fmla="*/ 25 h 2741"/>
                  <a:gd name="T18" fmla="*/ 10 w 2566"/>
                  <a:gd name="T19" fmla="*/ 0 h 2741"/>
                  <a:gd name="T20" fmla="*/ 10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2" name="Freeform 54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3 w 582"/>
                  <a:gd name="T1" fmla="*/ 0 h 978"/>
                  <a:gd name="T2" fmla="*/ 0 w 582"/>
                  <a:gd name="T3" fmla="*/ 5 h 978"/>
                  <a:gd name="T4" fmla="*/ 4 w 582"/>
                  <a:gd name="T5" fmla="*/ 15 h 978"/>
                  <a:gd name="T6" fmla="*/ 65 w 582"/>
                  <a:gd name="T7" fmla="*/ 109 h 978"/>
                  <a:gd name="T8" fmla="*/ 38 w 582"/>
                  <a:gd name="T9" fmla="*/ 14 h 978"/>
                  <a:gd name="T10" fmla="*/ 33 w 582"/>
                  <a:gd name="T11" fmla="*/ 0 h 978"/>
                  <a:gd name="T12" fmla="*/ 33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3" name="Freeform 55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7 w 1445"/>
                  <a:gd name="T1" fmla="*/ 0 h 1374"/>
                  <a:gd name="T2" fmla="*/ 0 w 1445"/>
                  <a:gd name="T3" fmla="*/ 10 h 1374"/>
                  <a:gd name="T4" fmla="*/ 73 w 1445"/>
                  <a:gd name="T5" fmla="*/ 153 h 1374"/>
                  <a:gd name="T6" fmla="*/ 161 w 1445"/>
                  <a:gd name="T7" fmla="*/ 148 h 1374"/>
                  <a:gd name="T8" fmla="*/ 80 w 1445"/>
                  <a:gd name="T9" fmla="*/ 131 h 1374"/>
                  <a:gd name="T10" fmla="*/ 23 w 1445"/>
                  <a:gd name="T11" fmla="*/ 17 h 1374"/>
                  <a:gd name="T12" fmla="*/ 27 w 1445"/>
                  <a:gd name="T13" fmla="*/ 0 h 1374"/>
                  <a:gd name="T14" fmla="*/ 2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4" name="Freeform 56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62 w 1694"/>
                  <a:gd name="T1" fmla="*/ 0 h 855"/>
                  <a:gd name="T2" fmla="*/ 2 w 1694"/>
                  <a:gd name="T3" fmla="*/ 31 h 855"/>
                  <a:gd name="T4" fmla="*/ 0 w 1694"/>
                  <a:gd name="T5" fmla="*/ 37 h 855"/>
                  <a:gd name="T6" fmla="*/ 154 w 1694"/>
                  <a:gd name="T7" fmla="*/ 95 h 855"/>
                  <a:gd name="T8" fmla="*/ 188 w 1694"/>
                  <a:gd name="T9" fmla="*/ 81 h 855"/>
                  <a:gd name="T10" fmla="*/ 94 w 1694"/>
                  <a:gd name="T11" fmla="*/ 51 h 855"/>
                  <a:gd name="T12" fmla="*/ 167 w 1694"/>
                  <a:gd name="T13" fmla="*/ 8 h 855"/>
                  <a:gd name="T14" fmla="*/ 162 w 1694"/>
                  <a:gd name="T15" fmla="*/ 0 h 855"/>
                  <a:gd name="T16" fmla="*/ 162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5" name="Freeform 57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7 w 1806"/>
                  <a:gd name="T1" fmla="*/ 0 h 816"/>
                  <a:gd name="T2" fmla="*/ 0 w 1806"/>
                  <a:gd name="T3" fmla="*/ 11 h 816"/>
                  <a:gd name="T4" fmla="*/ 0 w 1806"/>
                  <a:gd name="T5" fmla="*/ 19 h 816"/>
                  <a:gd name="T6" fmla="*/ 150 w 1806"/>
                  <a:gd name="T7" fmla="*/ 91 h 816"/>
                  <a:gd name="T8" fmla="*/ 198 w 1806"/>
                  <a:gd name="T9" fmla="*/ 76 h 816"/>
                  <a:gd name="T10" fmla="*/ 201 w 1806"/>
                  <a:gd name="T11" fmla="*/ 63 h 816"/>
                  <a:gd name="T12" fmla="*/ 175 w 1806"/>
                  <a:gd name="T13" fmla="*/ 61 h 816"/>
                  <a:gd name="T14" fmla="*/ 149 w 1806"/>
                  <a:gd name="T15" fmla="*/ 71 h 816"/>
                  <a:gd name="T16" fmla="*/ 23 w 1806"/>
                  <a:gd name="T17" fmla="*/ 14 h 816"/>
                  <a:gd name="T18" fmla="*/ 27 w 1806"/>
                  <a:gd name="T19" fmla="*/ 0 h 816"/>
                  <a:gd name="T20" fmla="*/ 27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6" name="Freeform 58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1 w 1360"/>
                  <a:gd name="T1" fmla="*/ 7 h 1080"/>
                  <a:gd name="T2" fmla="*/ 0 w 1360"/>
                  <a:gd name="T3" fmla="*/ 20 h 1080"/>
                  <a:gd name="T4" fmla="*/ 1 w 1360"/>
                  <a:gd name="T5" fmla="*/ 35 h 1080"/>
                  <a:gd name="T6" fmla="*/ 9 w 1360"/>
                  <a:gd name="T7" fmla="*/ 43 h 1080"/>
                  <a:gd name="T8" fmla="*/ 25 w 1360"/>
                  <a:gd name="T9" fmla="*/ 47 h 1080"/>
                  <a:gd name="T10" fmla="*/ 90 w 1360"/>
                  <a:gd name="T11" fmla="*/ 94 h 1080"/>
                  <a:gd name="T12" fmla="*/ 118 w 1360"/>
                  <a:gd name="T13" fmla="*/ 116 h 1080"/>
                  <a:gd name="T14" fmla="*/ 139 w 1360"/>
                  <a:gd name="T15" fmla="*/ 120 h 1080"/>
                  <a:gd name="T16" fmla="*/ 136 w 1360"/>
                  <a:gd name="T17" fmla="*/ 93 h 1080"/>
                  <a:gd name="T18" fmla="*/ 152 w 1360"/>
                  <a:gd name="T19" fmla="*/ 52 h 1080"/>
                  <a:gd name="T20" fmla="*/ 120 w 1360"/>
                  <a:gd name="T21" fmla="*/ 50 h 1080"/>
                  <a:gd name="T22" fmla="*/ 6 w 1360"/>
                  <a:gd name="T23" fmla="*/ 0 h 1080"/>
                  <a:gd name="T24" fmla="*/ 1 w 1360"/>
                  <a:gd name="T25" fmla="*/ 7 h 1080"/>
                  <a:gd name="T26" fmla="*/ 1 w 1360"/>
                  <a:gd name="T27" fmla="*/ 7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7" name="Freeform 59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32 h 390"/>
                  <a:gd name="T2" fmla="*/ 6 w 1646"/>
                  <a:gd name="T3" fmla="*/ 30 h 390"/>
                  <a:gd name="T4" fmla="*/ 21 w 1646"/>
                  <a:gd name="T5" fmla="*/ 26 h 390"/>
                  <a:gd name="T6" fmla="*/ 31 w 1646"/>
                  <a:gd name="T7" fmla="*/ 24 h 390"/>
                  <a:gd name="T8" fmla="*/ 43 w 1646"/>
                  <a:gd name="T9" fmla="*/ 21 h 390"/>
                  <a:gd name="T10" fmla="*/ 54 w 1646"/>
                  <a:gd name="T11" fmla="*/ 18 h 390"/>
                  <a:gd name="T12" fmla="*/ 67 w 1646"/>
                  <a:gd name="T13" fmla="*/ 15 h 390"/>
                  <a:gd name="T14" fmla="*/ 79 w 1646"/>
                  <a:gd name="T15" fmla="*/ 12 h 390"/>
                  <a:gd name="T16" fmla="*/ 91 w 1646"/>
                  <a:gd name="T17" fmla="*/ 10 h 390"/>
                  <a:gd name="T18" fmla="*/ 103 w 1646"/>
                  <a:gd name="T19" fmla="*/ 7 h 390"/>
                  <a:gd name="T20" fmla="*/ 113 w 1646"/>
                  <a:gd name="T21" fmla="*/ 5 h 390"/>
                  <a:gd name="T22" fmla="*/ 128 w 1646"/>
                  <a:gd name="T23" fmla="*/ 1 h 390"/>
                  <a:gd name="T24" fmla="*/ 134 w 1646"/>
                  <a:gd name="T25" fmla="*/ 0 h 390"/>
                  <a:gd name="T26" fmla="*/ 183 w 1646"/>
                  <a:gd name="T27" fmla="*/ 8 h 390"/>
                  <a:gd name="T28" fmla="*/ 18 w 1646"/>
                  <a:gd name="T29" fmla="*/ 43 h 390"/>
                  <a:gd name="T30" fmla="*/ 0 w 1646"/>
                  <a:gd name="T31" fmla="*/ 32 h 390"/>
                  <a:gd name="T32" fmla="*/ 0 w 1646"/>
                  <a:gd name="T33" fmla="*/ 3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8" name="Freeform 60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8 w 259"/>
                  <a:gd name="T1" fmla="*/ 0 h 417"/>
                  <a:gd name="T2" fmla="*/ 29 w 259"/>
                  <a:gd name="T3" fmla="*/ 2 h 417"/>
                  <a:gd name="T4" fmla="*/ 15 w 259"/>
                  <a:gd name="T5" fmla="*/ 27 h 417"/>
                  <a:gd name="T6" fmla="*/ 12 w 259"/>
                  <a:gd name="T7" fmla="*/ 46 h 417"/>
                  <a:gd name="T8" fmla="*/ 0 w 259"/>
                  <a:gd name="T9" fmla="*/ 39 h 417"/>
                  <a:gd name="T10" fmla="*/ 3 w 259"/>
                  <a:gd name="T11" fmla="*/ 9 h 417"/>
                  <a:gd name="T12" fmla="*/ 8 w 259"/>
                  <a:gd name="T13" fmla="*/ 0 h 417"/>
                  <a:gd name="T14" fmla="*/ 8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9" name="Freeform 61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2 h 247"/>
                  <a:gd name="T2" fmla="*/ 19 w 423"/>
                  <a:gd name="T3" fmla="*/ 0 h 247"/>
                  <a:gd name="T4" fmla="*/ 47 w 423"/>
                  <a:gd name="T5" fmla="*/ 22 h 247"/>
                  <a:gd name="T6" fmla="*/ 5 w 423"/>
                  <a:gd name="T7" fmla="*/ 27 h 247"/>
                  <a:gd name="T8" fmla="*/ 0 w 423"/>
                  <a:gd name="T9" fmla="*/ 2 h 247"/>
                  <a:gd name="T10" fmla="*/ 0 w 423"/>
                  <a:gd name="T11" fmla="*/ 2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0" name="Freeform 62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7 w 2378"/>
                  <a:gd name="T1" fmla="*/ 33 h 751"/>
                  <a:gd name="T2" fmla="*/ 14 w 2378"/>
                  <a:gd name="T3" fmla="*/ 50 h 751"/>
                  <a:gd name="T4" fmla="*/ 0 w 2378"/>
                  <a:gd name="T5" fmla="*/ 67 h 751"/>
                  <a:gd name="T6" fmla="*/ 63 w 2378"/>
                  <a:gd name="T7" fmla="*/ 83 h 751"/>
                  <a:gd name="T8" fmla="*/ 187 w 2378"/>
                  <a:gd name="T9" fmla="*/ 72 h 751"/>
                  <a:gd name="T10" fmla="*/ 196 w 2378"/>
                  <a:gd name="T11" fmla="*/ 68 h 751"/>
                  <a:gd name="T12" fmla="*/ 213 w 2378"/>
                  <a:gd name="T13" fmla="*/ 72 h 751"/>
                  <a:gd name="T14" fmla="*/ 227 w 2378"/>
                  <a:gd name="T15" fmla="*/ 70 h 751"/>
                  <a:gd name="T16" fmla="*/ 243 w 2378"/>
                  <a:gd name="T17" fmla="*/ 67 h 751"/>
                  <a:gd name="T18" fmla="*/ 247 w 2378"/>
                  <a:gd name="T19" fmla="*/ 64 h 751"/>
                  <a:gd name="T20" fmla="*/ 253 w 2378"/>
                  <a:gd name="T21" fmla="*/ 59 h 751"/>
                  <a:gd name="T22" fmla="*/ 259 w 2378"/>
                  <a:gd name="T23" fmla="*/ 54 h 751"/>
                  <a:gd name="T24" fmla="*/ 261 w 2378"/>
                  <a:gd name="T25" fmla="*/ 52 h 751"/>
                  <a:gd name="T26" fmla="*/ 264 w 2378"/>
                  <a:gd name="T27" fmla="*/ 21 h 751"/>
                  <a:gd name="T28" fmla="*/ 247 w 2378"/>
                  <a:gd name="T29" fmla="*/ 0 h 751"/>
                  <a:gd name="T30" fmla="*/ 160 w 2378"/>
                  <a:gd name="T31" fmla="*/ 16 h 751"/>
                  <a:gd name="T32" fmla="*/ 17 w 2378"/>
                  <a:gd name="T33" fmla="*/ 33 h 751"/>
                  <a:gd name="T34" fmla="*/ 17 w 2378"/>
                  <a:gd name="T35" fmla="*/ 33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1" name="Freeform 63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2 w 3063"/>
                  <a:gd name="T1" fmla="*/ 3 h 1730"/>
                  <a:gd name="T2" fmla="*/ 15 w 3063"/>
                  <a:gd name="T3" fmla="*/ 0 h 1730"/>
                  <a:gd name="T4" fmla="*/ 23 w 3063"/>
                  <a:gd name="T5" fmla="*/ 20 h 1730"/>
                  <a:gd name="T6" fmla="*/ 34 w 3063"/>
                  <a:gd name="T7" fmla="*/ 24 h 1730"/>
                  <a:gd name="T8" fmla="*/ 98 w 3063"/>
                  <a:gd name="T9" fmla="*/ 70 h 1730"/>
                  <a:gd name="T10" fmla="*/ 74 w 3063"/>
                  <a:gd name="T11" fmla="*/ 76 h 1730"/>
                  <a:gd name="T12" fmla="*/ 90 w 3063"/>
                  <a:gd name="T13" fmla="*/ 104 h 1730"/>
                  <a:gd name="T14" fmla="*/ 143 w 3063"/>
                  <a:gd name="T15" fmla="*/ 98 h 1730"/>
                  <a:gd name="T16" fmla="*/ 177 w 3063"/>
                  <a:gd name="T17" fmla="*/ 109 h 1730"/>
                  <a:gd name="T18" fmla="*/ 273 w 3063"/>
                  <a:gd name="T19" fmla="*/ 78 h 1730"/>
                  <a:gd name="T20" fmla="*/ 320 w 3063"/>
                  <a:gd name="T21" fmla="*/ 81 h 1730"/>
                  <a:gd name="T22" fmla="*/ 340 w 3063"/>
                  <a:gd name="T23" fmla="*/ 108 h 1730"/>
                  <a:gd name="T24" fmla="*/ 335 w 3063"/>
                  <a:gd name="T25" fmla="*/ 159 h 1730"/>
                  <a:gd name="T26" fmla="*/ 318 w 3063"/>
                  <a:gd name="T27" fmla="*/ 173 h 1730"/>
                  <a:gd name="T28" fmla="*/ 282 w 3063"/>
                  <a:gd name="T29" fmla="*/ 179 h 1730"/>
                  <a:gd name="T30" fmla="*/ 265 w 3063"/>
                  <a:gd name="T31" fmla="*/ 176 h 1730"/>
                  <a:gd name="T32" fmla="*/ 252 w 3063"/>
                  <a:gd name="T33" fmla="*/ 180 h 1730"/>
                  <a:gd name="T34" fmla="*/ 124 w 3063"/>
                  <a:gd name="T35" fmla="*/ 192 h 1730"/>
                  <a:gd name="T36" fmla="*/ 62 w 3063"/>
                  <a:gd name="T37" fmla="*/ 177 h 1730"/>
                  <a:gd name="T38" fmla="*/ 107 w 3063"/>
                  <a:gd name="T39" fmla="*/ 171 h 1730"/>
                  <a:gd name="T40" fmla="*/ 284 w 3063"/>
                  <a:gd name="T41" fmla="*/ 157 h 1730"/>
                  <a:gd name="T42" fmla="*/ 312 w 3063"/>
                  <a:gd name="T43" fmla="*/ 155 h 1730"/>
                  <a:gd name="T44" fmla="*/ 323 w 3063"/>
                  <a:gd name="T45" fmla="*/ 129 h 1730"/>
                  <a:gd name="T46" fmla="*/ 321 w 3063"/>
                  <a:gd name="T47" fmla="*/ 126 h 1730"/>
                  <a:gd name="T48" fmla="*/ 317 w 3063"/>
                  <a:gd name="T49" fmla="*/ 119 h 1730"/>
                  <a:gd name="T50" fmla="*/ 315 w 3063"/>
                  <a:gd name="T51" fmla="*/ 116 h 1730"/>
                  <a:gd name="T52" fmla="*/ 313 w 3063"/>
                  <a:gd name="T53" fmla="*/ 113 h 1730"/>
                  <a:gd name="T54" fmla="*/ 310 w 3063"/>
                  <a:gd name="T55" fmla="*/ 109 h 1730"/>
                  <a:gd name="T56" fmla="*/ 282 w 3063"/>
                  <a:gd name="T57" fmla="*/ 112 h 1730"/>
                  <a:gd name="T58" fmla="*/ 264 w 3063"/>
                  <a:gd name="T59" fmla="*/ 114 h 1730"/>
                  <a:gd name="T60" fmla="*/ 255 w 3063"/>
                  <a:gd name="T61" fmla="*/ 116 h 1730"/>
                  <a:gd name="T62" fmla="*/ 87 w 3063"/>
                  <a:gd name="T63" fmla="*/ 135 h 1730"/>
                  <a:gd name="T64" fmla="*/ 78 w 3063"/>
                  <a:gd name="T65" fmla="*/ 138 h 1730"/>
                  <a:gd name="T66" fmla="*/ 0 w 3063"/>
                  <a:gd name="T67" fmla="*/ 13 h 1730"/>
                  <a:gd name="T68" fmla="*/ 51 w 3063"/>
                  <a:gd name="T69" fmla="*/ 79 h 1730"/>
                  <a:gd name="T70" fmla="*/ 2 w 3063"/>
                  <a:gd name="T71" fmla="*/ 3 h 1730"/>
                  <a:gd name="T72" fmla="*/ 2 w 3063"/>
                  <a:gd name="T73" fmla="*/ 3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2" name="Freeform 64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20 h 178"/>
                  <a:gd name="T2" fmla="*/ 47 w 593"/>
                  <a:gd name="T3" fmla="*/ 18 h 178"/>
                  <a:gd name="T4" fmla="*/ 66 w 593"/>
                  <a:gd name="T5" fmla="*/ 16 h 178"/>
                  <a:gd name="T6" fmla="*/ 58 w 593"/>
                  <a:gd name="T7" fmla="*/ 8 h 178"/>
                  <a:gd name="T8" fmla="*/ 61 w 593"/>
                  <a:gd name="T9" fmla="*/ 0 h 178"/>
                  <a:gd name="T10" fmla="*/ 42 w 593"/>
                  <a:gd name="T11" fmla="*/ 3 h 178"/>
                  <a:gd name="T12" fmla="*/ 17 w 593"/>
                  <a:gd name="T13" fmla="*/ 14 h 178"/>
                  <a:gd name="T14" fmla="*/ 0 w 593"/>
                  <a:gd name="T15" fmla="*/ 20 h 178"/>
                  <a:gd name="T16" fmla="*/ 0 w 593"/>
                  <a:gd name="T17" fmla="*/ 20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3" name="Freeform 65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1 w 264"/>
                  <a:gd name="T1" fmla="*/ 47 h 477"/>
                  <a:gd name="T2" fmla="*/ 0 w 264"/>
                  <a:gd name="T3" fmla="*/ 30 h 477"/>
                  <a:gd name="T4" fmla="*/ 7 w 264"/>
                  <a:gd name="T5" fmla="*/ 11 h 477"/>
                  <a:gd name="T6" fmla="*/ 12 w 264"/>
                  <a:gd name="T7" fmla="*/ 0 h 477"/>
                  <a:gd name="T8" fmla="*/ 29 w 264"/>
                  <a:gd name="T9" fmla="*/ 9 h 477"/>
                  <a:gd name="T10" fmla="*/ 24 w 264"/>
                  <a:gd name="T11" fmla="*/ 12 h 477"/>
                  <a:gd name="T12" fmla="*/ 13 w 264"/>
                  <a:gd name="T13" fmla="*/ 15 h 477"/>
                  <a:gd name="T14" fmla="*/ 8 w 264"/>
                  <a:gd name="T15" fmla="*/ 27 h 477"/>
                  <a:gd name="T16" fmla="*/ 8 w 264"/>
                  <a:gd name="T17" fmla="*/ 41 h 477"/>
                  <a:gd name="T18" fmla="*/ 16 w 264"/>
                  <a:gd name="T19" fmla="*/ 53 h 477"/>
                  <a:gd name="T20" fmla="*/ 1 w 264"/>
                  <a:gd name="T21" fmla="*/ 47 h 477"/>
                  <a:gd name="T22" fmla="*/ 1 w 264"/>
                  <a:gd name="T23" fmla="*/ 47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4" name="Freeform 66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33 h 496"/>
                  <a:gd name="T2" fmla="*/ 123 w 1385"/>
                  <a:gd name="T3" fmla="*/ 0 h 496"/>
                  <a:gd name="T4" fmla="*/ 140 w 1385"/>
                  <a:gd name="T5" fmla="*/ 3 h 496"/>
                  <a:gd name="T6" fmla="*/ 30 w 1385"/>
                  <a:gd name="T7" fmla="*/ 34 h 496"/>
                  <a:gd name="T8" fmla="*/ 154 w 1385"/>
                  <a:gd name="T9" fmla="*/ 13 h 496"/>
                  <a:gd name="T10" fmla="*/ 32 w 1385"/>
                  <a:gd name="T11" fmla="*/ 55 h 496"/>
                  <a:gd name="T12" fmla="*/ 0 w 1385"/>
                  <a:gd name="T13" fmla="*/ 33 h 496"/>
                  <a:gd name="T14" fmla="*/ 0 w 1385"/>
                  <a:gd name="T15" fmla="*/ 33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5" name="Freeform 67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5 h 300"/>
                  <a:gd name="T2" fmla="*/ 21 w 595"/>
                  <a:gd name="T3" fmla="*/ 0 h 300"/>
                  <a:gd name="T4" fmla="*/ 47 w 595"/>
                  <a:gd name="T5" fmla="*/ 15 h 300"/>
                  <a:gd name="T6" fmla="*/ 66 w 595"/>
                  <a:gd name="T7" fmla="*/ 28 h 300"/>
                  <a:gd name="T8" fmla="*/ 54 w 595"/>
                  <a:gd name="T9" fmla="*/ 30 h 300"/>
                  <a:gd name="T10" fmla="*/ 42 w 595"/>
                  <a:gd name="T11" fmla="*/ 21 h 300"/>
                  <a:gd name="T12" fmla="*/ 32 w 595"/>
                  <a:gd name="T13" fmla="*/ 12 h 300"/>
                  <a:gd name="T14" fmla="*/ 17 w 595"/>
                  <a:gd name="T15" fmla="*/ 10 h 300"/>
                  <a:gd name="T16" fmla="*/ 16 w 595"/>
                  <a:gd name="T17" fmla="*/ 33 h 300"/>
                  <a:gd name="T18" fmla="*/ 0 w 595"/>
                  <a:gd name="T19" fmla="*/ 5 h 300"/>
                  <a:gd name="T20" fmla="*/ 0 w 595"/>
                  <a:gd name="T21" fmla="*/ 5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6" name="Freeform 68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8 w 452"/>
                  <a:gd name="T1" fmla="*/ 11 h 1211"/>
                  <a:gd name="T2" fmla="*/ 40 w 452"/>
                  <a:gd name="T3" fmla="*/ 0 h 1211"/>
                  <a:gd name="T4" fmla="*/ 50 w 452"/>
                  <a:gd name="T5" fmla="*/ 12 h 1211"/>
                  <a:gd name="T6" fmla="*/ 36 w 452"/>
                  <a:gd name="T7" fmla="*/ 86 h 1211"/>
                  <a:gd name="T8" fmla="*/ 21 w 452"/>
                  <a:gd name="T9" fmla="*/ 99 h 1211"/>
                  <a:gd name="T10" fmla="*/ 20 w 452"/>
                  <a:gd name="T11" fmla="*/ 134 h 1211"/>
                  <a:gd name="T12" fmla="*/ 8 w 452"/>
                  <a:gd name="T13" fmla="*/ 120 h 1211"/>
                  <a:gd name="T14" fmla="*/ 5 w 452"/>
                  <a:gd name="T15" fmla="*/ 104 h 1211"/>
                  <a:gd name="T16" fmla="*/ 3 w 452"/>
                  <a:gd name="T17" fmla="*/ 93 h 1211"/>
                  <a:gd name="T18" fmla="*/ 1 w 452"/>
                  <a:gd name="T19" fmla="*/ 88 h 1211"/>
                  <a:gd name="T20" fmla="*/ 0 w 452"/>
                  <a:gd name="T21" fmla="*/ 86 h 1211"/>
                  <a:gd name="T22" fmla="*/ 1 w 452"/>
                  <a:gd name="T23" fmla="*/ 79 h 1211"/>
                  <a:gd name="T24" fmla="*/ 3 w 452"/>
                  <a:gd name="T25" fmla="*/ 61 h 1211"/>
                  <a:gd name="T26" fmla="*/ 7 w 452"/>
                  <a:gd name="T27" fmla="*/ 42 h 1211"/>
                  <a:gd name="T28" fmla="*/ 9 w 452"/>
                  <a:gd name="T29" fmla="*/ 34 h 1211"/>
                  <a:gd name="T30" fmla="*/ 4 w 452"/>
                  <a:gd name="T31" fmla="*/ 13 h 1211"/>
                  <a:gd name="T32" fmla="*/ 8 w 452"/>
                  <a:gd name="T33" fmla="*/ 11 h 1211"/>
                  <a:gd name="T34" fmla="*/ 8 w 452"/>
                  <a:gd name="T35" fmla="*/ 11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7" name="Freeform 69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2 h 1290"/>
                  <a:gd name="T2" fmla="*/ 41 w 474"/>
                  <a:gd name="T3" fmla="*/ 0 h 1290"/>
                  <a:gd name="T4" fmla="*/ 53 w 474"/>
                  <a:gd name="T5" fmla="*/ 24 h 1290"/>
                  <a:gd name="T6" fmla="*/ 34 w 474"/>
                  <a:gd name="T7" fmla="*/ 77 h 1290"/>
                  <a:gd name="T8" fmla="*/ 48 w 474"/>
                  <a:gd name="T9" fmla="*/ 112 h 1290"/>
                  <a:gd name="T10" fmla="*/ 26 w 474"/>
                  <a:gd name="T11" fmla="*/ 107 h 1290"/>
                  <a:gd name="T12" fmla="*/ 16 w 474"/>
                  <a:gd name="T13" fmla="*/ 143 h 1290"/>
                  <a:gd name="T14" fmla="*/ 6 w 474"/>
                  <a:gd name="T15" fmla="*/ 114 h 1290"/>
                  <a:gd name="T16" fmla="*/ 2 w 474"/>
                  <a:gd name="T17" fmla="*/ 87 h 1290"/>
                  <a:gd name="T18" fmla="*/ 10 w 474"/>
                  <a:gd name="T19" fmla="*/ 57 h 1290"/>
                  <a:gd name="T20" fmla="*/ 4 w 474"/>
                  <a:gd name="T21" fmla="*/ 34 h 1290"/>
                  <a:gd name="T22" fmla="*/ 14 w 474"/>
                  <a:gd name="T23" fmla="*/ 24 h 1290"/>
                  <a:gd name="T24" fmla="*/ 26 w 474"/>
                  <a:gd name="T25" fmla="*/ 27 h 1290"/>
                  <a:gd name="T26" fmla="*/ 21 w 474"/>
                  <a:gd name="T27" fmla="*/ 38 h 1290"/>
                  <a:gd name="T28" fmla="*/ 29 w 474"/>
                  <a:gd name="T29" fmla="*/ 43 h 1290"/>
                  <a:gd name="T30" fmla="*/ 13 w 474"/>
                  <a:gd name="T31" fmla="*/ 77 h 1290"/>
                  <a:gd name="T32" fmla="*/ 21 w 474"/>
                  <a:gd name="T33" fmla="*/ 75 h 1290"/>
                  <a:gd name="T34" fmla="*/ 13 w 474"/>
                  <a:gd name="T35" fmla="*/ 100 h 1290"/>
                  <a:gd name="T36" fmla="*/ 24 w 474"/>
                  <a:gd name="T37" fmla="*/ 87 h 1290"/>
                  <a:gd name="T38" fmla="*/ 29 w 474"/>
                  <a:gd name="T39" fmla="*/ 62 h 1290"/>
                  <a:gd name="T40" fmla="*/ 29 w 474"/>
                  <a:gd name="T41" fmla="*/ 54 h 1290"/>
                  <a:gd name="T42" fmla="*/ 38 w 474"/>
                  <a:gd name="T43" fmla="*/ 35 h 1290"/>
                  <a:gd name="T44" fmla="*/ 32 w 474"/>
                  <a:gd name="T45" fmla="*/ 33 h 1290"/>
                  <a:gd name="T46" fmla="*/ 34 w 474"/>
                  <a:gd name="T47" fmla="*/ 19 h 1290"/>
                  <a:gd name="T48" fmla="*/ 20 w 474"/>
                  <a:gd name="T49" fmla="*/ 17 h 1290"/>
                  <a:gd name="T50" fmla="*/ 22 w 474"/>
                  <a:gd name="T51" fmla="*/ 11 h 1290"/>
                  <a:gd name="T52" fmla="*/ 3 w 474"/>
                  <a:gd name="T53" fmla="*/ 22 h 1290"/>
                  <a:gd name="T54" fmla="*/ 0 w 474"/>
                  <a:gd name="T55" fmla="*/ 12 h 1290"/>
                  <a:gd name="T56" fmla="*/ 0 w 474"/>
                  <a:gd name="T57" fmla="*/ 12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8" name="Freeform 70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5 h 686"/>
                  <a:gd name="T2" fmla="*/ 7 w 794"/>
                  <a:gd name="T3" fmla="*/ 4 h 686"/>
                  <a:gd name="T4" fmla="*/ 15 w 794"/>
                  <a:gd name="T5" fmla="*/ 0 h 686"/>
                  <a:gd name="T6" fmla="*/ 16 w 794"/>
                  <a:gd name="T7" fmla="*/ 11 h 686"/>
                  <a:gd name="T8" fmla="*/ 39 w 794"/>
                  <a:gd name="T9" fmla="*/ 32 h 686"/>
                  <a:gd name="T10" fmla="*/ 73 w 794"/>
                  <a:gd name="T11" fmla="*/ 52 h 686"/>
                  <a:gd name="T12" fmla="*/ 88 w 794"/>
                  <a:gd name="T13" fmla="*/ 38 h 686"/>
                  <a:gd name="T14" fmla="*/ 79 w 794"/>
                  <a:gd name="T15" fmla="*/ 76 h 686"/>
                  <a:gd name="T16" fmla="*/ 11 w 794"/>
                  <a:gd name="T17" fmla="*/ 25 h 686"/>
                  <a:gd name="T18" fmla="*/ 2 w 794"/>
                  <a:gd name="T19" fmla="*/ 24 h 686"/>
                  <a:gd name="T20" fmla="*/ 0 w 794"/>
                  <a:gd name="T21" fmla="*/ 15 h 686"/>
                  <a:gd name="T22" fmla="*/ 0 w 794"/>
                  <a:gd name="T23" fmla="*/ 15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69" name="Freeform 71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4 w 902"/>
                  <a:gd name="T1" fmla="*/ 4 h 521"/>
                  <a:gd name="T2" fmla="*/ 0 w 902"/>
                  <a:gd name="T3" fmla="*/ 11 h 521"/>
                  <a:gd name="T4" fmla="*/ 16 w 902"/>
                  <a:gd name="T5" fmla="*/ 13 h 521"/>
                  <a:gd name="T6" fmla="*/ 85 w 902"/>
                  <a:gd name="T7" fmla="*/ 49 h 521"/>
                  <a:gd name="T8" fmla="*/ 90 w 902"/>
                  <a:gd name="T9" fmla="*/ 57 h 521"/>
                  <a:gd name="T10" fmla="*/ 100 w 902"/>
                  <a:gd name="T11" fmla="*/ 48 h 521"/>
                  <a:gd name="T12" fmla="*/ 10 w 902"/>
                  <a:gd name="T13" fmla="*/ 0 h 521"/>
                  <a:gd name="T14" fmla="*/ 4 w 902"/>
                  <a:gd name="T15" fmla="*/ 4 h 521"/>
                  <a:gd name="T16" fmla="*/ 4 w 902"/>
                  <a:gd name="T17" fmla="*/ 4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0" name="Freeform 72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 w 2259"/>
                  <a:gd name="T1" fmla="*/ 57 h 900"/>
                  <a:gd name="T2" fmla="*/ 10 w 2259"/>
                  <a:gd name="T3" fmla="*/ 73 h 900"/>
                  <a:gd name="T4" fmla="*/ 25 w 2259"/>
                  <a:gd name="T5" fmla="*/ 79 h 900"/>
                  <a:gd name="T6" fmla="*/ 26 w 2259"/>
                  <a:gd name="T7" fmla="*/ 57 h 900"/>
                  <a:gd name="T8" fmla="*/ 36 w 2259"/>
                  <a:gd name="T9" fmla="*/ 32 h 900"/>
                  <a:gd name="T10" fmla="*/ 22 w 2259"/>
                  <a:gd name="T11" fmla="*/ 38 h 900"/>
                  <a:gd name="T12" fmla="*/ 17 w 2259"/>
                  <a:gd name="T13" fmla="*/ 42 h 900"/>
                  <a:gd name="T14" fmla="*/ 16 w 2259"/>
                  <a:gd name="T15" fmla="*/ 35 h 900"/>
                  <a:gd name="T16" fmla="*/ 16 w 2259"/>
                  <a:gd name="T17" fmla="*/ 20 h 900"/>
                  <a:gd name="T18" fmla="*/ 57 w 2259"/>
                  <a:gd name="T19" fmla="*/ 0 h 900"/>
                  <a:gd name="T20" fmla="*/ 56 w 2259"/>
                  <a:gd name="T21" fmla="*/ 26 h 900"/>
                  <a:gd name="T22" fmla="*/ 49 w 2259"/>
                  <a:gd name="T23" fmla="*/ 31 h 900"/>
                  <a:gd name="T24" fmla="*/ 43 w 2259"/>
                  <a:gd name="T25" fmla="*/ 60 h 900"/>
                  <a:gd name="T26" fmla="*/ 53 w 2259"/>
                  <a:gd name="T27" fmla="*/ 81 h 900"/>
                  <a:gd name="T28" fmla="*/ 209 w 2259"/>
                  <a:gd name="T29" fmla="*/ 34 h 900"/>
                  <a:gd name="T30" fmla="*/ 198 w 2259"/>
                  <a:gd name="T31" fmla="*/ 11 h 900"/>
                  <a:gd name="T32" fmla="*/ 251 w 2259"/>
                  <a:gd name="T33" fmla="*/ 33 h 900"/>
                  <a:gd name="T34" fmla="*/ 242 w 2259"/>
                  <a:gd name="T35" fmla="*/ 39 h 900"/>
                  <a:gd name="T36" fmla="*/ 55 w 2259"/>
                  <a:gd name="T37" fmla="*/ 100 h 900"/>
                  <a:gd name="T38" fmla="*/ 39 w 2259"/>
                  <a:gd name="T39" fmla="*/ 96 h 900"/>
                  <a:gd name="T40" fmla="*/ 5 w 2259"/>
                  <a:gd name="T41" fmla="*/ 82 h 900"/>
                  <a:gd name="T42" fmla="*/ 0 w 2259"/>
                  <a:gd name="T43" fmla="*/ 67 h 900"/>
                  <a:gd name="T44" fmla="*/ 1 w 2259"/>
                  <a:gd name="T45" fmla="*/ 57 h 900"/>
                  <a:gd name="T46" fmla="*/ 1 w 2259"/>
                  <a:gd name="T47" fmla="*/ 57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1" name="Freeform 73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1 w 1340"/>
                  <a:gd name="T1" fmla="*/ 23 h 586"/>
                  <a:gd name="T2" fmla="*/ 70 w 1340"/>
                  <a:gd name="T3" fmla="*/ 0 h 586"/>
                  <a:gd name="T4" fmla="*/ 149 w 1340"/>
                  <a:gd name="T5" fmla="*/ 19 h 586"/>
                  <a:gd name="T6" fmla="*/ 134 w 1340"/>
                  <a:gd name="T7" fmla="*/ 28 h 586"/>
                  <a:gd name="T8" fmla="*/ 2 w 1340"/>
                  <a:gd name="T9" fmla="*/ 65 h 586"/>
                  <a:gd name="T10" fmla="*/ 0 w 1340"/>
                  <a:gd name="T11" fmla="*/ 48 h 586"/>
                  <a:gd name="T12" fmla="*/ 11 w 1340"/>
                  <a:gd name="T13" fmla="*/ 23 h 586"/>
                  <a:gd name="T14" fmla="*/ 11 w 1340"/>
                  <a:gd name="T15" fmla="*/ 23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2" name="Freeform 74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5 h 770"/>
                  <a:gd name="T2" fmla="*/ 3 w 1387"/>
                  <a:gd name="T3" fmla="*/ 0 h 770"/>
                  <a:gd name="T4" fmla="*/ 154 w 1387"/>
                  <a:gd name="T5" fmla="*/ 73 h 770"/>
                  <a:gd name="T6" fmla="*/ 151 w 1387"/>
                  <a:gd name="T7" fmla="*/ 85 h 770"/>
                  <a:gd name="T8" fmla="*/ 0 w 1387"/>
                  <a:gd name="T9" fmla="*/ 5 h 770"/>
                  <a:gd name="T10" fmla="*/ 0 w 1387"/>
                  <a:gd name="T11" fmla="*/ 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3" name="Freeform 75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1 w 2793"/>
                  <a:gd name="T1" fmla="*/ 31 h 946"/>
                  <a:gd name="T2" fmla="*/ 135 w 2793"/>
                  <a:gd name="T3" fmla="*/ 80 h 946"/>
                  <a:gd name="T4" fmla="*/ 130 w 2793"/>
                  <a:gd name="T5" fmla="*/ 106 h 946"/>
                  <a:gd name="T6" fmla="*/ 159 w 2793"/>
                  <a:gd name="T7" fmla="*/ 96 h 946"/>
                  <a:gd name="T8" fmla="*/ 176 w 2793"/>
                  <a:gd name="T9" fmla="*/ 89 h 946"/>
                  <a:gd name="T10" fmla="*/ 172 w 2793"/>
                  <a:gd name="T11" fmla="*/ 66 h 946"/>
                  <a:gd name="T12" fmla="*/ 214 w 2793"/>
                  <a:gd name="T13" fmla="*/ 49 h 946"/>
                  <a:gd name="T14" fmla="*/ 223 w 2793"/>
                  <a:gd name="T15" fmla="*/ 65 h 946"/>
                  <a:gd name="T16" fmla="*/ 218 w 2793"/>
                  <a:gd name="T17" fmla="*/ 93 h 946"/>
                  <a:gd name="T18" fmla="*/ 278 w 2793"/>
                  <a:gd name="T19" fmla="*/ 64 h 946"/>
                  <a:gd name="T20" fmla="*/ 294 w 2793"/>
                  <a:gd name="T21" fmla="*/ 65 h 946"/>
                  <a:gd name="T22" fmla="*/ 310 w 2793"/>
                  <a:gd name="T23" fmla="*/ 35 h 946"/>
                  <a:gd name="T24" fmla="*/ 309 w 2793"/>
                  <a:gd name="T25" fmla="*/ 12 h 946"/>
                  <a:gd name="T26" fmla="*/ 288 w 2793"/>
                  <a:gd name="T27" fmla="*/ 0 h 946"/>
                  <a:gd name="T28" fmla="*/ 133 w 2793"/>
                  <a:gd name="T29" fmla="*/ 48 h 946"/>
                  <a:gd name="T30" fmla="*/ 121 w 2793"/>
                  <a:gd name="T31" fmla="*/ 55 h 946"/>
                  <a:gd name="T32" fmla="*/ 0 w 2793"/>
                  <a:gd name="T33" fmla="*/ 13 h 946"/>
                  <a:gd name="T34" fmla="*/ 1 w 2793"/>
                  <a:gd name="T35" fmla="*/ 31 h 946"/>
                  <a:gd name="T36" fmla="*/ 1 w 2793"/>
                  <a:gd name="T37" fmla="*/ 31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4" name="Freeform 76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5 h 1267"/>
                  <a:gd name="T2" fmla="*/ 166 w 2984"/>
                  <a:gd name="T3" fmla="*/ 0 h 1267"/>
                  <a:gd name="T4" fmla="*/ 254 w 2984"/>
                  <a:gd name="T5" fmla="*/ 19 h 1267"/>
                  <a:gd name="T6" fmla="*/ 110 w 2984"/>
                  <a:gd name="T7" fmla="*/ 53 h 1267"/>
                  <a:gd name="T8" fmla="*/ 143 w 2984"/>
                  <a:gd name="T9" fmla="*/ 65 h 1267"/>
                  <a:gd name="T10" fmla="*/ 289 w 2984"/>
                  <a:gd name="T11" fmla="*/ 30 h 1267"/>
                  <a:gd name="T12" fmla="*/ 304 w 2984"/>
                  <a:gd name="T13" fmla="*/ 24 h 1267"/>
                  <a:gd name="T14" fmla="*/ 323 w 2984"/>
                  <a:gd name="T15" fmla="*/ 34 h 1267"/>
                  <a:gd name="T16" fmla="*/ 331 w 2984"/>
                  <a:gd name="T17" fmla="*/ 47 h 1267"/>
                  <a:gd name="T18" fmla="*/ 332 w 2984"/>
                  <a:gd name="T19" fmla="*/ 82 h 1267"/>
                  <a:gd name="T20" fmla="*/ 314 w 2984"/>
                  <a:gd name="T21" fmla="*/ 106 h 1267"/>
                  <a:gd name="T22" fmla="*/ 297 w 2984"/>
                  <a:gd name="T23" fmla="*/ 107 h 1267"/>
                  <a:gd name="T24" fmla="*/ 294 w 2984"/>
                  <a:gd name="T25" fmla="*/ 115 h 1267"/>
                  <a:gd name="T26" fmla="*/ 279 w 2984"/>
                  <a:gd name="T27" fmla="*/ 122 h 1267"/>
                  <a:gd name="T28" fmla="*/ 261 w 2984"/>
                  <a:gd name="T29" fmla="*/ 127 h 1267"/>
                  <a:gd name="T30" fmla="*/ 236 w 2984"/>
                  <a:gd name="T31" fmla="*/ 141 h 1267"/>
                  <a:gd name="T32" fmla="*/ 237 w 2984"/>
                  <a:gd name="T33" fmla="*/ 134 h 1267"/>
                  <a:gd name="T34" fmla="*/ 246 w 2984"/>
                  <a:gd name="T35" fmla="*/ 114 h 1267"/>
                  <a:gd name="T36" fmla="*/ 307 w 2984"/>
                  <a:gd name="T37" fmla="*/ 89 h 1267"/>
                  <a:gd name="T38" fmla="*/ 318 w 2984"/>
                  <a:gd name="T39" fmla="*/ 75 h 1267"/>
                  <a:gd name="T40" fmla="*/ 315 w 2984"/>
                  <a:gd name="T41" fmla="*/ 50 h 1267"/>
                  <a:gd name="T42" fmla="*/ 307 w 2984"/>
                  <a:gd name="T43" fmla="*/ 45 h 1267"/>
                  <a:gd name="T44" fmla="*/ 153 w 2984"/>
                  <a:gd name="T45" fmla="*/ 87 h 1267"/>
                  <a:gd name="T46" fmla="*/ 0 w 2984"/>
                  <a:gd name="T47" fmla="*/ 35 h 1267"/>
                  <a:gd name="T48" fmla="*/ 0 w 2984"/>
                  <a:gd name="T49" fmla="*/ 35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5" name="Freeform 77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7 w 1534"/>
                  <a:gd name="T1" fmla="*/ 26 h 781"/>
                  <a:gd name="T2" fmla="*/ 158 w 1534"/>
                  <a:gd name="T3" fmla="*/ 0 h 781"/>
                  <a:gd name="T4" fmla="*/ 156 w 1534"/>
                  <a:gd name="T5" fmla="*/ 15 h 781"/>
                  <a:gd name="T6" fmla="*/ 158 w 1534"/>
                  <a:gd name="T7" fmla="*/ 28 h 781"/>
                  <a:gd name="T8" fmla="*/ 170 w 1534"/>
                  <a:gd name="T9" fmla="*/ 37 h 781"/>
                  <a:gd name="T10" fmla="*/ 13 w 1534"/>
                  <a:gd name="T11" fmla="*/ 87 h 781"/>
                  <a:gd name="T12" fmla="*/ 4 w 1534"/>
                  <a:gd name="T13" fmla="*/ 82 h 781"/>
                  <a:gd name="T14" fmla="*/ 0 w 1534"/>
                  <a:gd name="T15" fmla="*/ 68 h 781"/>
                  <a:gd name="T16" fmla="*/ 6 w 1534"/>
                  <a:gd name="T17" fmla="*/ 38 h 781"/>
                  <a:gd name="T18" fmla="*/ 12 w 1534"/>
                  <a:gd name="T19" fmla="*/ 35 h 781"/>
                  <a:gd name="T20" fmla="*/ 27 w 1534"/>
                  <a:gd name="T21" fmla="*/ 65 h 781"/>
                  <a:gd name="T22" fmla="*/ 35 w 1534"/>
                  <a:gd name="T23" fmla="*/ 72 h 781"/>
                  <a:gd name="T24" fmla="*/ 36 w 1534"/>
                  <a:gd name="T25" fmla="*/ 45 h 781"/>
                  <a:gd name="T26" fmla="*/ 45 w 1534"/>
                  <a:gd name="T27" fmla="*/ 37 h 781"/>
                  <a:gd name="T28" fmla="*/ 64 w 1534"/>
                  <a:gd name="T29" fmla="*/ 43 h 781"/>
                  <a:gd name="T30" fmla="*/ 57 w 1534"/>
                  <a:gd name="T31" fmla="*/ 26 h 781"/>
                  <a:gd name="T32" fmla="*/ 57 w 1534"/>
                  <a:gd name="T33" fmla="*/ 2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6" name="Freeform 78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5 h 264"/>
                  <a:gd name="T2" fmla="*/ 34 w 468"/>
                  <a:gd name="T3" fmla="*/ 22 h 264"/>
                  <a:gd name="T4" fmla="*/ 33 w 468"/>
                  <a:gd name="T5" fmla="*/ 29 h 264"/>
                  <a:gd name="T6" fmla="*/ 48 w 468"/>
                  <a:gd name="T7" fmla="*/ 23 h 264"/>
                  <a:gd name="T8" fmla="*/ 52 w 468"/>
                  <a:gd name="T9" fmla="*/ 0 h 264"/>
                  <a:gd name="T10" fmla="*/ 0 w 468"/>
                  <a:gd name="T11" fmla="*/ 25 h 264"/>
                  <a:gd name="T12" fmla="*/ 0 w 468"/>
                  <a:gd name="T13" fmla="*/ 25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7" name="Freeform 79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3 w 3069"/>
                  <a:gd name="T1" fmla="*/ 31 h 1082"/>
                  <a:gd name="T2" fmla="*/ 0 w 3069"/>
                  <a:gd name="T3" fmla="*/ 43 h 1082"/>
                  <a:gd name="T4" fmla="*/ 30 w 3069"/>
                  <a:gd name="T5" fmla="*/ 58 h 1082"/>
                  <a:gd name="T6" fmla="*/ 34 w 3069"/>
                  <a:gd name="T7" fmla="*/ 72 h 1082"/>
                  <a:gd name="T8" fmla="*/ 35 w 3069"/>
                  <a:gd name="T9" fmla="*/ 84 h 1082"/>
                  <a:gd name="T10" fmla="*/ 31 w 3069"/>
                  <a:gd name="T11" fmla="*/ 99 h 1082"/>
                  <a:gd name="T12" fmla="*/ 41 w 3069"/>
                  <a:gd name="T13" fmla="*/ 86 h 1082"/>
                  <a:gd name="T14" fmla="*/ 45 w 3069"/>
                  <a:gd name="T15" fmla="*/ 72 h 1082"/>
                  <a:gd name="T16" fmla="*/ 44 w 3069"/>
                  <a:gd name="T17" fmla="*/ 62 h 1082"/>
                  <a:gd name="T18" fmla="*/ 160 w 3069"/>
                  <a:gd name="T19" fmla="*/ 102 h 1082"/>
                  <a:gd name="T20" fmla="*/ 324 w 3069"/>
                  <a:gd name="T21" fmla="*/ 47 h 1082"/>
                  <a:gd name="T22" fmla="*/ 329 w 3069"/>
                  <a:gd name="T23" fmla="*/ 62 h 1082"/>
                  <a:gd name="T24" fmla="*/ 329 w 3069"/>
                  <a:gd name="T25" fmla="*/ 78 h 1082"/>
                  <a:gd name="T26" fmla="*/ 317 w 3069"/>
                  <a:gd name="T27" fmla="*/ 92 h 1082"/>
                  <a:gd name="T28" fmla="*/ 263 w 3069"/>
                  <a:gd name="T29" fmla="*/ 114 h 1082"/>
                  <a:gd name="T30" fmla="*/ 261 w 3069"/>
                  <a:gd name="T31" fmla="*/ 120 h 1082"/>
                  <a:gd name="T32" fmla="*/ 323 w 3069"/>
                  <a:gd name="T33" fmla="*/ 97 h 1082"/>
                  <a:gd name="T34" fmla="*/ 335 w 3069"/>
                  <a:gd name="T35" fmla="*/ 88 h 1082"/>
                  <a:gd name="T36" fmla="*/ 341 w 3069"/>
                  <a:gd name="T37" fmla="*/ 74 h 1082"/>
                  <a:gd name="T38" fmla="*/ 339 w 3069"/>
                  <a:gd name="T39" fmla="*/ 55 h 1082"/>
                  <a:gd name="T40" fmla="*/ 331 w 3069"/>
                  <a:gd name="T41" fmla="*/ 44 h 1082"/>
                  <a:gd name="T42" fmla="*/ 322 w 3069"/>
                  <a:gd name="T43" fmla="*/ 41 h 1082"/>
                  <a:gd name="T44" fmla="*/ 299 w 3069"/>
                  <a:gd name="T45" fmla="*/ 51 h 1082"/>
                  <a:gd name="T46" fmla="*/ 163 w 3069"/>
                  <a:gd name="T47" fmla="*/ 83 h 1082"/>
                  <a:gd name="T48" fmla="*/ 31 w 3069"/>
                  <a:gd name="T49" fmla="*/ 42 h 1082"/>
                  <a:gd name="T50" fmla="*/ 156 w 3069"/>
                  <a:gd name="T51" fmla="*/ 90 h 1082"/>
                  <a:gd name="T52" fmla="*/ 156 w 3069"/>
                  <a:gd name="T53" fmla="*/ 95 h 1082"/>
                  <a:gd name="T54" fmla="*/ 6 w 3069"/>
                  <a:gd name="T55" fmla="*/ 40 h 1082"/>
                  <a:gd name="T56" fmla="*/ 10 w 3069"/>
                  <a:gd name="T57" fmla="*/ 35 h 1082"/>
                  <a:gd name="T58" fmla="*/ 177 w 3069"/>
                  <a:gd name="T59" fmla="*/ 5 h 1082"/>
                  <a:gd name="T60" fmla="*/ 259 w 3069"/>
                  <a:gd name="T61" fmla="*/ 20 h 1082"/>
                  <a:gd name="T62" fmla="*/ 173 w 3069"/>
                  <a:gd name="T63" fmla="*/ 0 h 1082"/>
                  <a:gd name="T64" fmla="*/ 3 w 3069"/>
                  <a:gd name="T65" fmla="*/ 31 h 1082"/>
                  <a:gd name="T66" fmla="*/ 3 w 3069"/>
                  <a:gd name="T67" fmla="*/ 3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8" name="Freeform 80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6 w 1894"/>
                  <a:gd name="T1" fmla="*/ 0 h 960"/>
                  <a:gd name="T2" fmla="*/ 3 w 1894"/>
                  <a:gd name="T3" fmla="*/ 12 h 960"/>
                  <a:gd name="T4" fmla="*/ 0 w 1894"/>
                  <a:gd name="T5" fmla="*/ 23 h 960"/>
                  <a:gd name="T6" fmla="*/ 161 w 1894"/>
                  <a:gd name="T7" fmla="*/ 107 h 960"/>
                  <a:gd name="T8" fmla="*/ 205 w 1894"/>
                  <a:gd name="T9" fmla="*/ 84 h 960"/>
                  <a:gd name="T10" fmla="*/ 211 w 1894"/>
                  <a:gd name="T11" fmla="*/ 70 h 960"/>
                  <a:gd name="T12" fmla="*/ 162 w 1894"/>
                  <a:gd name="T13" fmla="*/ 89 h 960"/>
                  <a:gd name="T14" fmla="*/ 50 w 1894"/>
                  <a:gd name="T15" fmla="*/ 38 h 960"/>
                  <a:gd name="T16" fmla="*/ 156 w 1894"/>
                  <a:gd name="T17" fmla="*/ 92 h 960"/>
                  <a:gd name="T18" fmla="*/ 159 w 1894"/>
                  <a:gd name="T19" fmla="*/ 100 h 960"/>
                  <a:gd name="T20" fmla="*/ 10 w 1894"/>
                  <a:gd name="T21" fmla="*/ 23 h 960"/>
                  <a:gd name="T22" fmla="*/ 9 w 1894"/>
                  <a:gd name="T23" fmla="*/ 17 h 960"/>
                  <a:gd name="T24" fmla="*/ 35 w 1894"/>
                  <a:gd name="T25" fmla="*/ 6 h 960"/>
                  <a:gd name="T26" fmla="*/ 36 w 1894"/>
                  <a:gd name="T27" fmla="*/ 0 h 960"/>
                  <a:gd name="T28" fmla="*/ 36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79" name="Freeform 81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9 h 584"/>
                  <a:gd name="T2" fmla="*/ 120 w 1584"/>
                  <a:gd name="T3" fmla="*/ 65 h 584"/>
                  <a:gd name="T4" fmla="*/ 176 w 1584"/>
                  <a:gd name="T5" fmla="*/ 42 h 584"/>
                  <a:gd name="T6" fmla="*/ 176 w 1584"/>
                  <a:gd name="T7" fmla="*/ 37 h 584"/>
                  <a:gd name="T8" fmla="*/ 133 w 1584"/>
                  <a:gd name="T9" fmla="*/ 54 h 584"/>
                  <a:gd name="T10" fmla="*/ 139 w 1584"/>
                  <a:gd name="T11" fmla="*/ 40 h 584"/>
                  <a:gd name="T12" fmla="*/ 161 w 1584"/>
                  <a:gd name="T13" fmla="*/ 31 h 584"/>
                  <a:gd name="T14" fmla="*/ 138 w 1584"/>
                  <a:gd name="T15" fmla="*/ 34 h 584"/>
                  <a:gd name="T16" fmla="*/ 136 w 1584"/>
                  <a:gd name="T17" fmla="*/ 19 h 584"/>
                  <a:gd name="T18" fmla="*/ 128 w 1584"/>
                  <a:gd name="T19" fmla="*/ 2 h 584"/>
                  <a:gd name="T20" fmla="*/ 123 w 1584"/>
                  <a:gd name="T21" fmla="*/ 6 h 584"/>
                  <a:gd name="T22" fmla="*/ 130 w 1584"/>
                  <a:gd name="T23" fmla="*/ 19 h 584"/>
                  <a:gd name="T24" fmla="*/ 74 w 1584"/>
                  <a:gd name="T25" fmla="*/ 0 h 584"/>
                  <a:gd name="T26" fmla="*/ 130 w 1584"/>
                  <a:gd name="T27" fmla="*/ 28 h 584"/>
                  <a:gd name="T28" fmla="*/ 131 w 1584"/>
                  <a:gd name="T29" fmla="*/ 36 h 584"/>
                  <a:gd name="T30" fmla="*/ 127 w 1584"/>
                  <a:gd name="T31" fmla="*/ 47 h 584"/>
                  <a:gd name="T32" fmla="*/ 40 w 1584"/>
                  <a:gd name="T33" fmla="*/ 12 h 584"/>
                  <a:gd name="T34" fmla="*/ 126 w 1584"/>
                  <a:gd name="T35" fmla="*/ 52 h 584"/>
                  <a:gd name="T36" fmla="*/ 120 w 1584"/>
                  <a:gd name="T37" fmla="*/ 60 h 584"/>
                  <a:gd name="T38" fmla="*/ 0 w 1584"/>
                  <a:gd name="T39" fmla="*/ 9 h 584"/>
                  <a:gd name="T40" fmla="*/ 0 w 1584"/>
                  <a:gd name="T41" fmla="*/ 9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0" name="Freeform 82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42 h 1460"/>
                  <a:gd name="T2" fmla="*/ 46 w 1109"/>
                  <a:gd name="T3" fmla="*/ 28 h 1460"/>
                  <a:gd name="T4" fmla="*/ 123 w 1109"/>
                  <a:gd name="T5" fmla="*/ 0 h 1460"/>
                  <a:gd name="T6" fmla="*/ 70 w 1109"/>
                  <a:gd name="T7" fmla="*/ 27 h 1460"/>
                  <a:gd name="T8" fmla="*/ 79 w 1109"/>
                  <a:gd name="T9" fmla="*/ 38 h 1460"/>
                  <a:gd name="T10" fmla="*/ 79 w 1109"/>
                  <a:gd name="T11" fmla="*/ 52 h 1460"/>
                  <a:gd name="T12" fmla="*/ 72 w 1109"/>
                  <a:gd name="T13" fmla="*/ 75 h 1460"/>
                  <a:gd name="T14" fmla="*/ 62 w 1109"/>
                  <a:gd name="T15" fmla="*/ 100 h 1460"/>
                  <a:gd name="T16" fmla="*/ 61 w 1109"/>
                  <a:gd name="T17" fmla="*/ 113 h 1460"/>
                  <a:gd name="T18" fmla="*/ 70 w 1109"/>
                  <a:gd name="T19" fmla="*/ 133 h 1460"/>
                  <a:gd name="T20" fmla="*/ 57 w 1109"/>
                  <a:gd name="T21" fmla="*/ 117 h 1460"/>
                  <a:gd name="T22" fmla="*/ 55 w 1109"/>
                  <a:gd name="T23" fmla="*/ 100 h 1460"/>
                  <a:gd name="T24" fmla="*/ 65 w 1109"/>
                  <a:gd name="T25" fmla="*/ 71 h 1460"/>
                  <a:gd name="T26" fmla="*/ 73 w 1109"/>
                  <a:gd name="T27" fmla="*/ 50 h 1460"/>
                  <a:gd name="T28" fmla="*/ 61 w 1109"/>
                  <a:gd name="T29" fmla="*/ 28 h 1460"/>
                  <a:gd name="T30" fmla="*/ 27 w 1109"/>
                  <a:gd name="T31" fmla="*/ 41 h 1460"/>
                  <a:gd name="T32" fmla="*/ 30 w 1109"/>
                  <a:gd name="T33" fmla="*/ 48 h 1460"/>
                  <a:gd name="T34" fmla="*/ 33 w 1109"/>
                  <a:gd name="T35" fmla="*/ 65 h 1460"/>
                  <a:gd name="T36" fmla="*/ 30 w 1109"/>
                  <a:gd name="T37" fmla="*/ 85 h 1460"/>
                  <a:gd name="T38" fmla="*/ 25 w 1109"/>
                  <a:gd name="T39" fmla="*/ 104 h 1460"/>
                  <a:gd name="T40" fmla="*/ 23 w 1109"/>
                  <a:gd name="T41" fmla="*/ 123 h 1460"/>
                  <a:gd name="T42" fmla="*/ 28 w 1109"/>
                  <a:gd name="T43" fmla="*/ 143 h 1460"/>
                  <a:gd name="T44" fmla="*/ 41 w 1109"/>
                  <a:gd name="T45" fmla="*/ 162 h 1460"/>
                  <a:gd name="T46" fmla="*/ 28 w 1109"/>
                  <a:gd name="T47" fmla="*/ 154 h 1460"/>
                  <a:gd name="T48" fmla="*/ 19 w 1109"/>
                  <a:gd name="T49" fmla="*/ 133 h 1460"/>
                  <a:gd name="T50" fmla="*/ 17 w 1109"/>
                  <a:gd name="T51" fmla="*/ 110 h 1460"/>
                  <a:gd name="T52" fmla="*/ 24 w 1109"/>
                  <a:gd name="T53" fmla="*/ 80 h 1460"/>
                  <a:gd name="T54" fmla="*/ 26 w 1109"/>
                  <a:gd name="T55" fmla="*/ 61 h 1460"/>
                  <a:gd name="T56" fmla="*/ 17 w 1109"/>
                  <a:gd name="T57" fmla="*/ 43 h 1460"/>
                  <a:gd name="T58" fmla="*/ 0 w 1109"/>
                  <a:gd name="T59" fmla="*/ 42 h 1460"/>
                  <a:gd name="T60" fmla="*/ 0 w 1109"/>
                  <a:gd name="T61" fmla="*/ 42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1" name="Freeform 83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3 w 288"/>
                  <a:gd name="T1" fmla="*/ 38 h 344"/>
                  <a:gd name="T2" fmla="*/ 0 w 288"/>
                  <a:gd name="T3" fmla="*/ 18 h 344"/>
                  <a:gd name="T4" fmla="*/ 8 w 288"/>
                  <a:gd name="T5" fmla="*/ 0 h 344"/>
                  <a:gd name="T6" fmla="*/ 15 w 288"/>
                  <a:gd name="T7" fmla="*/ 1 h 344"/>
                  <a:gd name="T8" fmla="*/ 32 w 288"/>
                  <a:gd name="T9" fmla="*/ 9 h 344"/>
                  <a:gd name="T10" fmla="*/ 12 w 288"/>
                  <a:gd name="T11" fmla="*/ 7 h 344"/>
                  <a:gd name="T12" fmla="*/ 5 w 288"/>
                  <a:gd name="T13" fmla="*/ 19 h 344"/>
                  <a:gd name="T14" fmla="*/ 3 w 288"/>
                  <a:gd name="T15" fmla="*/ 38 h 344"/>
                  <a:gd name="T16" fmla="*/ 3 w 288"/>
                  <a:gd name="T17" fmla="*/ 38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2" name="Freeform 84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7 w 908"/>
                  <a:gd name="T1" fmla="*/ 106 h 1082"/>
                  <a:gd name="T2" fmla="*/ 64 w 908"/>
                  <a:gd name="T3" fmla="*/ 80 h 1082"/>
                  <a:gd name="T4" fmla="*/ 77 w 908"/>
                  <a:gd name="T5" fmla="*/ 78 h 1082"/>
                  <a:gd name="T6" fmla="*/ 87 w 908"/>
                  <a:gd name="T7" fmla="*/ 69 h 1082"/>
                  <a:gd name="T8" fmla="*/ 96 w 908"/>
                  <a:gd name="T9" fmla="*/ 48 h 1082"/>
                  <a:gd name="T10" fmla="*/ 92 w 908"/>
                  <a:gd name="T11" fmla="*/ 18 h 1082"/>
                  <a:gd name="T12" fmla="*/ 78 w 908"/>
                  <a:gd name="T13" fmla="*/ 6 h 1082"/>
                  <a:gd name="T14" fmla="*/ 53 w 908"/>
                  <a:gd name="T15" fmla="*/ 14 h 1082"/>
                  <a:gd name="T16" fmla="*/ 74 w 908"/>
                  <a:gd name="T17" fmla="*/ 0 h 1082"/>
                  <a:gd name="T18" fmla="*/ 87 w 908"/>
                  <a:gd name="T19" fmla="*/ 4 h 1082"/>
                  <a:gd name="T20" fmla="*/ 98 w 908"/>
                  <a:gd name="T21" fmla="*/ 17 h 1082"/>
                  <a:gd name="T22" fmla="*/ 101 w 908"/>
                  <a:gd name="T23" fmla="*/ 41 h 1082"/>
                  <a:gd name="T24" fmla="*/ 100 w 908"/>
                  <a:gd name="T25" fmla="*/ 59 h 1082"/>
                  <a:gd name="T26" fmla="*/ 88 w 908"/>
                  <a:gd name="T27" fmla="*/ 80 h 1082"/>
                  <a:gd name="T28" fmla="*/ 81 w 908"/>
                  <a:gd name="T29" fmla="*/ 85 h 1082"/>
                  <a:gd name="T30" fmla="*/ 67 w 908"/>
                  <a:gd name="T31" fmla="*/ 85 h 1082"/>
                  <a:gd name="T32" fmla="*/ 0 w 908"/>
                  <a:gd name="T33" fmla="*/ 120 h 1082"/>
                  <a:gd name="T34" fmla="*/ 7 w 908"/>
                  <a:gd name="T35" fmla="*/ 106 h 1082"/>
                  <a:gd name="T36" fmla="*/ 7 w 908"/>
                  <a:gd name="T37" fmla="*/ 106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3" name="Freeform 85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5 w 3257"/>
                  <a:gd name="T1" fmla="*/ 0 h 1259"/>
                  <a:gd name="T2" fmla="*/ 0 w 3257"/>
                  <a:gd name="T3" fmla="*/ 11 h 1259"/>
                  <a:gd name="T4" fmla="*/ 1 w 3257"/>
                  <a:gd name="T5" fmla="*/ 36 h 1259"/>
                  <a:gd name="T6" fmla="*/ 7 w 3257"/>
                  <a:gd name="T7" fmla="*/ 50 h 1259"/>
                  <a:gd name="T8" fmla="*/ 18 w 3257"/>
                  <a:gd name="T9" fmla="*/ 54 h 1259"/>
                  <a:gd name="T10" fmla="*/ 38 w 3257"/>
                  <a:gd name="T11" fmla="*/ 69 h 1259"/>
                  <a:gd name="T12" fmla="*/ 84 w 3257"/>
                  <a:gd name="T13" fmla="*/ 102 h 1259"/>
                  <a:gd name="T14" fmla="*/ 95 w 3257"/>
                  <a:gd name="T15" fmla="*/ 104 h 1259"/>
                  <a:gd name="T16" fmla="*/ 108 w 3257"/>
                  <a:gd name="T17" fmla="*/ 111 h 1259"/>
                  <a:gd name="T18" fmla="*/ 113 w 3257"/>
                  <a:gd name="T19" fmla="*/ 120 h 1259"/>
                  <a:gd name="T20" fmla="*/ 148 w 3257"/>
                  <a:gd name="T21" fmla="*/ 138 h 1259"/>
                  <a:gd name="T22" fmla="*/ 163 w 3257"/>
                  <a:gd name="T23" fmla="*/ 140 h 1259"/>
                  <a:gd name="T24" fmla="*/ 361 w 3257"/>
                  <a:gd name="T25" fmla="*/ 78 h 1259"/>
                  <a:gd name="T26" fmla="*/ 360 w 3257"/>
                  <a:gd name="T27" fmla="*/ 64 h 1259"/>
                  <a:gd name="T28" fmla="*/ 307 w 3257"/>
                  <a:gd name="T29" fmla="*/ 47 h 1259"/>
                  <a:gd name="T30" fmla="*/ 356 w 3257"/>
                  <a:gd name="T31" fmla="*/ 69 h 1259"/>
                  <a:gd name="T32" fmla="*/ 161 w 3257"/>
                  <a:gd name="T33" fmla="*/ 131 h 1259"/>
                  <a:gd name="T34" fmla="*/ 148 w 3257"/>
                  <a:gd name="T35" fmla="*/ 120 h 1259"/>
                  <a:gd name="T36" fmla="*/ 142 w 3257"/>
                  <a:gd name="T37" fmla="*/ 104 h 1259"/>
                  <a:gd name="T38" fmla="*/ 147 w 3257"/>
                  <a:gd name="T39" fmla="*/ 72 h 1259"/>
                  <a:gd name="T40" fmla="*/ 138 w 3257"/>
                  <a:gd name="T41" fmla="*/ 87 h 1259"/>
                  <a:gd name="T42" fmla="*/ 136 w 3257"/>
                  <a:gd name="T43" fmla="*/ 104 h 1259"/>
                  <a:gd name="T44" fmla="*/ 142 w 3257"/>
                  <a:gd name="T45" fmla="*/ 124 h 1259"/>
                  <a:gd name="T46" fmla="*/ 147 w 3257"/>
                  <a:gd name="T47" fmla="*/ 131 h 1259"/>
                  <a:gd name="T48" fmla="*/ 118 w 3257"/>
                  <a:gd name="T49" fmla="*/ 117 h 1259"/>
                  <a:gd name="T50" fmla="*/ 113 w 3257"/>
                  <a:gd name="T51" fmla="*/ 103 h 1259"/>
                  <a:gd name="T52" fmla="*/ 111 w 3257"/>
                  <a:gd name="T53" fmla="*/ 83 h 1259"/>
                  <a:gd name="T54" fmla="*/ 115 w 3257"/>
                  <a:gd name="T55" fmla="*/ 68 h 1259"/>
                  <a:gd name="T56" fmla="*/ 108 w 3257"/>
                  <a:gd name="T57" fmla="*/ 79 h 1259"/>
                  <a:gd name="T58" fmla="*/ 106 w 3257"/>
                  <a:gd name="T59" fmla="*/ 94 h 1259"/>
                  <a:gd name="T60" fmla="*/ 104 w 3257"/>
                  <a:gd name="T61" fmla="*/ 102 h 1259"/>
                  <a:gd name="T62" fmla="*/ 94 w 3257"/>
                  <a:gd name="T63" fmla="*/ 96 h 1259"/>
                  <a:gd name="T64" fmla="*/ 92 w 3257"/>
                  <a:gd name="T65" fmla="*/ 78 h 1259"/>
                  <a:gd name="T66" fmla="*/ 98 w 3257"/>
                  <a:gd name="T67" fmla="*/ 57 h 1259"/>
                  <a:gd name="T68" fmla="*/ 91 w 3257"/>
                  <a:gd name="T69" fmla="*/ 66 h 1259"/>
                  <a:gd name="T70" fmla="*/ 86 w 3257"/>
                  <a:gd name="T71" fmla="*/ 80 h 1259"/>
                  <a:gd name="T72" fmla="*/ 86 w 3257"/>
                  <a:gd name="T73" fmla="*/ 95 h 1259"/>
                  <a:gd name="T74" fmla="*/ 20 w 3257"/>
                  <a:gd name="T75" fmla="*/ 49 h 1259"/>
                  <a:gd name="T76" fmla="*/ 20 w 3257"/>
                  <a:gd name="T77" fmla="*/ 36 h 1259"/>
                  <a:gd name="T78" fmla="*/ 20 w 3257"/>
                  <a:gd name="T79" fmla="*/ 25 h 1259"/>
                  <a:gd name="T80" fmla="*/ 15 w 3257"/>
                  <a:gd name="T81" fmla="*/ 32 h 1259"/>
                  <a:gd name="T82" fmla="*/ 12 w 3257"/>
                  <a:gd name="T83" fmla="*/ 44 h 1259"/>
                  <a:gd name="T84" fmla="*/ 5 w 3257"/>
                  <a:gd name="T85" fmla="*/ 31 h 1259"/>
                  <a:gd name="T86" fmla="*/ 5 w 3257"/>
                  <a:gd name="T87" fmla="*/ 13 h 1259"/>
                  <a:gd name="T88" fmla="*/ 17 w 3257"/>
                  <a:gd name="T89" fmla="*/ 6 h 1259"/>
                  <a:gd name="T90" fmla="*/ 5 w 3257"/>
                  <a:gd name="T91" fmla="*/ 0 h 1259"/>
                  <a:gd name="T92" fmla="*/ 5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4" name="Freeform 86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6 w 300"/>
                  <a:gd name="T1" fmla="*/ 0 h 454"/>
                  <a:gd name="T2" fmla="*/ 9 w 300"/>
                  <a:gd name="T3" fmla="*/ 6 h 454"/>
                  <a:gd name="T4" fmla="*/ 5 w 300"/>
                  <a:gd name="T5" fmla="*/ 15 h 454"/>
                  <a:gd name="T6" fmla="*/ 0 w 300"/>
                  <a:gd name="T7" fmla="*/ 39 h 454"/>
                  <a:gd name="T8" fmla="*/ 5 w 300"/>
                  <a:gd name="T9" fmla="*/ 51 h 454"/>
                  <a:gd name="T10" fmla="*/ 33 w 300"/>
                  <a:gd name="T11" fmla="*/ 42 h 454"/>
                  <a:gd name="T12" fmla="*/ 27 w 300"/>
                  <a:gd name="T13" fmla="*/ 35 h 454"/>
                  <a:gd name="T14" fmla="*/ 9 w 300"/>
                  <a:gd name="T15" fmla="*/ 40 h 454"/>
                  <a:gd name="T16" fmla="*/ 9 w 300"/>
                  <a:gd name="T17" fmla="*/ 20 h 454"/>
                  <a:gd name="T18" fmla="*/ 17 w 300"/>
                  <a:gd name="T19" fmla="*/ 14 h 454"/>
                  <a:gd name="T20" fmla="*/ 16 w 300"/>
                  <a:gd name="T21" fmla="*/ 0 h 454"/>
                  <a:gd name="T22" fmla="*/ 16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5" name="Freeform 87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 w 470"/>
                  <a:gd name="T1" fmla="*/ 11 h 161"/>
                  <a:gd name="T2" fmla="*/ 52 w 470"/>
                  <a:gd name="T3" fmla="*/ 0 h 161"/>
                  <a:gd name="T4" fmla="*/ 0 w 470"/>
                  <a:gd name="T5" fmla="*/ 18 h 161"/>
                  <a:gd name="T6" fmla="*/ 1 w 470"/>
                  <a:gd name="T7" fmla="*/ 11 h 161"/>
                  <a:gd name="T8" fmla="*/ 1 w 470"/>
                  <a:gd name="T9" fmla="*/ 11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6" name="Freeform 88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7 w 3052"/>
                  <a:gd name="T1" fmla="*/ 0 h 1482"/>
                  <a:gd name="T2" fmla="*/ 0 w 3052"/>
                  <a:gd name="T3" fmla="*/ 4 h 1482"/>
                  <a:gd name="T4" fmla="*/ 1 w 3052"/>
                  <a:gd name="T5" fmla="*/ 14 h 1482"/>
                  <a:gd name="T6" fmla="*/ 86 w 3052"/>
                  <a:gd name="T7" fmla="*/ 149 h 1482"/>
                  <a:gd name="T8" fmla="*/ 312 w 3052"/>
                  <a:gd name="T9" fmla="*/ 123 h 1482"/>
                  <a:gd name="T10" fmla="*/ 322 w 3052"/>
                  <a:gd name="T11" fmla="*/ 128 h 1482"/>
                  <a:gd name="T12" fmla="*/ 328 w 3052"/>
                  <a:gd name="T13" fmla="*/ 137 h 1482"/>
                  <a:gd name="T14" fmla="*/ 321 w 3052"/>
                  <a:gd name="T15" fmla="*/ 158 h 1482"/>
                  <a:gd name="T16" fmla="*/ 284 w 3052"/>
                  <a:gd name="T17" fmla="*/ 165 h 1482"/>
                  <a:gd name="T18" fmla="*/ 323 w 3052"/>
                  <a:gd name="T19" fmla="*/ 165 h 1482"/>
                  <a:gd name="T20" fmla="*/ 339 w 3052"/>
                  <a:gd name="T21" fmla="*/ 140 h 1482"/>
                  <a:gd name="T22" fmla="*/ 338 w 3052"/>
                  <a:gd name="T23" fmla="*/ 120 h 1482"/>
                  <a:gd name="T24" fmla="*/ 331 w 3052"/>
                  <a:gd name="T25" fmla="*/ 110 h 1482"/>
                  <a:gd name="T26" fmla="*/ 292 w 3052"/>
                  <a:gd name="T27" fmla="*/ 116 h 1482"/>
                  <a:gd name="T28" fmla="*/ 284 w 3052"/>
                  <a:gd name="T29" fmla="*/ 119 h 1482"/>
                  <a:gd name="T30" fmla="*/ 276 w 3052"/>
                  <a:gd name="T31" fmla="*/ 116 h 1482"/>
                  <a:gd name="T32" fmla="*/ 98 w 3052"/>
                  <a:gd name="T33" fmla="*/ 137 h 1482"/>
                  <a:gd name="T34" fmla="*/ 43 w 3052"/>
                  <a:gd name="T35" fmla="*/ 59 h 1482"/>
                  <a:gd name="T36" fmla="*/ 92 w 3052"/>
                  <a:gd name="T37" fmla="*/ 137 h 1482"/>
                  <a:gd name="T38" fmla="*/ 87 w 3052"/>
                  <a:gd name="T39" fmla="*/ 144 h 1482"/>
                  <a:gd name="T40" fmla="*/ 3 w 3052"/>
                  <a:gd name="T41" fmla="*/ 8 h 1482"/>
                  <a:gd name="T42" fmla="*/ 25 w 3052"/>
                  <a:gd name="T43" fmla="*/ 4 h 1482"/>
                  <a:gd name="T44" fmla="*/ 27 w 3052"/>
                  <a:gd name="T45" fmla="*/ 0 h 1482"/>
                  <a:gd name="T46" fmla="*/ 27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7" name="Freeform 89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8 w 547"/>
                  <a:gd name="T1" fmla="*/ 0 h 1281"/>
                  <a:gd name="T2" fmla="*/ 9 w 547"/>
                  <a:gd name="T3" fmla="*/ 11 h 1281"/>
                  <a:gd name="T4" fmla="*/ 7 w 547"/>
                  <a:gd name="T5" fmla="*/ 19 h 1281"/>
                  <a:gd name="T6" fmla="*/ 4 w 547"/>
                  <a:gd name="T7" fmla="*/ 25 h 1281"/>
                  <a:gd name="T8" fmla="*/ 0 w 547"/>
                  <a:gd name="T9" fmla="*/ 28 h 1281"/>
                  <a:gd name="T10" fmla="*/ 16 w 547"/>
                  <a:gd name="T11" fmla="*/ 59 h 1281"/>
                  <a:gd name="T12" fmla="*/ 61 w 547"/>
                  <a:gd name="T13" fmla="*/ 142 h 1281"/>
                  <a:gd name="T14" fmla="*/ 28 w 547"/>
                  <a:gd name="T15" fmla="*/ 67 h 1281"/>
                  <a:gd name="T16" fmla="*/ 7 w 547"/>
                  <a:gd name="T17" fmla="*/ 28 h 1281"/>
                  <a:gd name="T18" fmla="*/ 27 w 547"/>
                  <a:gd name="T19" fmla="*/ 52 h 1281"/>
                  <a:gd name="T20" fmla="*/ 12 w 547"/>
                  <a:gd name="T21" fmla="*/ 21 h 1281"/>
                  <a:gd name="T22" fmla="*/ 16 w 547"/>
                  <a:gd name="T23" fmla="*/ 10 h 1281"/>
                  <a:gd name="T24" fmla="*/ 8 w 547"/>
                  <a:gd name="T25" fmla="*/ 0 h 1281"/>
                  <a:gd name="T26" fmla="*/ 8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8" name="Freeform 90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8 w 3277"/>
                  <a:gd name="T1" fmla="*/ 0 h 1467"/>
                  <a:gd name="T2" fmla="*/ 13 w 3277"/>
                  <a:gd name="T3" fmla="*/ 7 h 1467"/>
                  <a:gd name="T4" fmla="*/ 1 w 3277"/>
                  <a:gd name="T5" fmla="*/ 9 h 1467"/>
                  <a:gd name="T6" fmla="*/ 0 w 3277"/>
                  <a:gd name="T7" fmla="*/ 17 h 1467"/>
                  <a:gd name="T8" fmla="*/ 49 w 3277"/>
                  <a:gd name="T9" fmla="*/ 110 h 1467"/>
                  <a:gd name="T10" fmla="*/ 71 w 3277"/>
                  <a:gd name="T11" fmla="*/ 163 h 1467"/>
                  <a:gd name="T12" fmla="*/ 281 w 3277"/>
                  <a:gd name="T13" fmla="*/ 137 h 1467"/>
                  <a:gd name="T14" fmla="*/ 289 w 3277"/>
                  <a:gd name="T15" fmla="*/ 134 h 1467"/>
                  <a:gd name="T16" fmla="*/ 300 w 3277"/>
                  <a:gd name="T17" fmla="*/ 138 h 1467"/>
                  <a:gd name="T18" fmla="*/ 338 w 3277"/>
                  <a:gd name="T19" fmla="*/ 133 h 1467"/>
                  <a:gd name="T20" fmla="*/ 355 w 3277"/>
                  <a:gd name="T21" fmla="*/ 117 h 1467"/>
                  <a:gd name="T22" fmla="*/ 364 w 3277"/>
                  <a:gd name="T23" fmla="*/ 78 h 1467"/>
                  <a:gd name="T24" fmla="*/ 358 w 3277"/>
                  <a:gd name="T25" fmla="*/ 51 h 1467"/>
                  <a:gd name="T26" fmla="*/ 331 w 3277"/>
                  <a:gd name="T27" fmla="*/ 27 h 1467"/>
                  <a:gd name="T28" fmla="*/ 279 w 3277"/>
                  <a:gd name="T29" fmla="*/ 40 h 1467"/>
                  <a:gd name="T30" fmla="*/ 326 w 3277"/>
                  <a:gd name="T31" fmla="*/ 41 h 1467"/>
                  <a:gd name="T32" fmla="*/ 346 w 3277"/>
                  <a:gd name="T33" fmla="*/ 57 h 1467"/>
                  <a:gd name="T34" fmla="*/ 355 w 3277"/>
                  <a:gd name="T35" fmla="*/ 70 h 1467"/>
                  <a:gd name="T36" fmla="*/ 356 w 3277"/>
                  <a:gd name="T37" fmla="*/ 90 h 1467"/>
                  <a:gd name="T38" fmla="*/ 348 w 3277"/>
                  <a:gd name="T39" fmla="*/ 114 h 1467"/>
                  <a:gd name="T40" fmla="*/ 338 w 3277"/>
                  <a:gd name="T41" fmla="*/ 125 h 1467"/>
                  <a:gd name="T42" fmla="*/ 308 w 3277"/>
                  <a:gd name="T43" fmla="*/ 129 h 1467"/>
                  <a:gd name="T44" fmla="*/ 294 w 3277"/>
                  <a:gd name="T45" fmla="*/ 125 h 1467"/>
                  <a:gd name="T46" fmla="*/ 275 w 3277"/>
                  <a:gd name="T47" fmla="*/ 134 h 1467"/>
                  <a:gd name="T48" fmla="*/ 76 w 3277"/>
                  <a:gd name="T49" fmla="*/ 151 h 1467"/>
                  <a:gd name="T50" fmla="*/ 6 w 3277"/>
                  <a:gd name="T51" fmla="*/ 12 h 1467"/>
                  <a:gd name="T52" fmla="*/ 30 w 3277"/>
                  <a:gd name="T53" fmla="*/ 5 h 1467"/>
                  <a:gd name="T54" fmla="*/ 28 w 3277"/>
                  <a:gd name="T55" fmla="*/ 0 h 1467"/>
                  <a:gd name="T56" fmla="*/ 28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89" name="Freeform 91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54 h 489"/>
                  <a:gd name="T2" fmla="*/ 15 w 1656"/>
                  <a:gd name="T3" fmla="*/ 41 h 489"/>
                  <a:gd name="T4" fmla="*/ 21 w 1656"/>
                  <a:gd name="T5" fmla="*/ 28 h 489"/>
                  <a:gd name="T6" fmla="*/ 20 w 1656"/>
                  <a:gd name="T7" fmla="*/ 14 h 489"/>
                  <a:gd name="T8" fmla="*/ 134 w 1656"/>
                  <a:gd name="T9" fmla="*/ 0 h 489"/>
                  <a:gd name="T10" fmla="*/ 32 w 1656"/>
                  <a:gd name="T11" fmla="*/ 17 h 489"/>
                  <a:gd name="T12" fmla="*/ 28 w 1656"/>
                  <a:gd name="T13" fmla="*/ 30 h 489"/>
                  <a:gd name="T14" fmla="*/ 114 w 1656"/>
                  <a:gd name="T15" fmla="*/ 25 h 489"/>
                  <a:gd name="T16" fmla="*/ 26 w 1656"/>
                  <a:gd name="T17" fmla="*/ 38 h 489"/>
                  <a:gd name="T18" fmla="*/ 21 w 1656"/>
                  <a:gd name="T19" fmla="*/ 43 h 489"/>
                  <a:gd name="T20" fmla="*/ 16 w 1656"/>
                  <a:gd name="T21" fmla="*/ 46 h 489"/>
                  <a:gd name="T22" fmla="*/ 184 w 1656"/>
                  <a:gd name="T23" fmla="*/ 36 h 489"/>
                  <a:gd name="T24" fmla="*/ 0 w 1656"/>
                  <a:gd name="T25" fmla="*/ 54 h 489"/>
                  <a:gd name="T26" fmla="*/ 0 w 1656"/>
                  <a:gd name="T27" fmla="*/ 54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0" name="Freeform 92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32 w 759"/>
                  <a:gd name="T1" fmla="*/ 0 h 332"/>
                  <a:gd name="T2" fmla="*/ 0 w 759"/>
                  <a:gd name="T3" fmla="*/ 2 h 332"/>
                  <a:gd name="T4" fmla="*/ 25 w 759"/>
                  <a:gd name="T5" fmla="*/ 37 h 332"/>
                  <a:gd name="T6" fmla="*/ 84 w 759"/>
                  <a:gd name="T7" fmla="*/ 32 h 332"/>
                  <a:gd name="T8" fmla="*/ 78 w 759"/>
                  <a:gd name="T9" fmla="*/ 28 h 332"/>
                  <a:gd name="T10" fmla="*/ 29 w 759"/>
                  <a:gd name="T11" fmla="*/ 30 h 332"/>
                  <a:gd name="T12" fmla="*/ 16 w 759"/>
                  <a:gd name="T13" fmla="*/ 8 h 332"/>
                  <a:gd name="T14" fmla="*/ 40 w 759"/>
                  <a:gd name="T15" fmla="*/ 2 h 332"/>
                  <a:gd name="T16" fmla="*/ 32 w 759"/>
                  <a:gd name="T17" fmla="*/ 0 h 332"/>
                  <a:gd name="T18" fmla="*/ 3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1" name="Freeform 93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9 h 84"/>
                  <a:gd name="T2" fmla="*/ 13 w 657"/>
                  <a:gd name="T3" fmla="*/ 8 h 84"/>
                  <a:gd name="T4" fmla="*/ 37 w 657"/>
                  <a:gd name="T5" fmla="*/ 5 h 84"/>
                  <a:gd name="T6" fmla="*/ 62 w 657"/>
                  <a:gd name="T7" fmla="*/ 1 h 84"/>
                  <a:gd name="T8" fmla="*/ 73 w 657"/>
                  <a:gd name="T9" fmla="*/ 0 h 84"/>
                  <a:gd name="T10" fmla="*/ 18 w 657"/>
                  <a:gd name="T11" fmla="*/ 2 h 84"/>
                  <a:gd name="T12" fmla="*/ 0 w 657"/>
                  <a:gd name="T13" fmla="*/ 9 h 84"/>
                  <a:gd name="T14" fmla="*/ 0 w 657"/>
                  <a:gd name="T15" fmla="*/ 9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2" name="Freeform 94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203 w 1825"/>
                  <a:gd name="T1" fmla="*/ 11 h 451"/>
                  <a:gd name="T2" fmla="*/ 170 w 1825"/>
                  <a:gd name="T3" fmla="*/ 5 h 451"/>
                  <a:gd name="T4" fmla="*/ 163 w 1825"/>
                  <a:gd name="T5" fmla="*/ 0 h 451"/>
                  <a:gd name="T6" fmla="*/ 154 w 1825"/>
                  <a:gd name="T7" fmla="*/ 0 h 451"/>
                  <a:gd name="T8" fmla="*/ 0 w 1825"/>
                  <a:gd name="T9" fmla="*/ 34 h 451"/>
                  <a:gd name="T10" fmla="*/ 50 w 1825"/>
                  <a:gd name="T11" fmla="*/ 50 h 451"/>
                  <a:gd name="T12" fmla="*/ 181 w 1825"/>
                  <a:gd name="T13" fmla="*/ 17 h 451"/>
                  <a:gd name="T14" fmla="*/ 48 w 1825"/>
                  <a:gd name="T15" fmla="*/ 43 h 451"/>
                  <a:gd name="T16" fmla="*/ 34 w 1825"/>
                  <a:gd name="T17" fmla="*/ 34 h 451"/>
                  <a:gd name="T18" fmla="*/ 155 w 1825"/>
                  <a:gd name="T19" fmla="*/ 5 h 451"/>
                  <a:gd name="T20" fmla="*/ 164 w 1825"/>
                  <a:gd name="T21" fmla="*/ 7 h 451"/>
                  <a:gd name="T22" fmla="*/ 203 w 1825"/>
                  <a:gd name="T23" fmla="*/ 11 h 451"/>
                  <a:gd name="T24" fmla="*/ 203 w 1825"/>
                  <a:gd name="T25" fmla="*/ 11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3" name="Freeform 95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43 h 382"/>
                  <a:gd name="T2" fmla="*/ 30 w 945"/>
                  <a:gd name="T3" fmla="*/ 13 h 382"/>
                  <a:gd name="T4" fmla="*/ 74 w 945"/>
                  <a:gd name="T5" fmla="*/ 0 h 382"/>
                  <a:gd name="T6" fmla="*/ 105 w 945"/>
                  <a:gd name="T7" fmla="*/ 13 h 382"/>
                  <a:gd name="T8" fmla="*/ 0 w 945"/>
                  <a:gd name="T9" fmla="*/ 43 h 382"/>
                  <a:gd name="T10" fmla="*/ 0 w 945"/>
                  <a:gd name="T11" fmla="*/ 43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4" name="Freeform 96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104 w 1682"/>
                  <a:gd name="T1" fmla="*/ 0 h 1174"/>
                  <a:gd name="T2" fmla="*/ 183 w 1682"/>
                  <a:gd name="T3" fmla="*/ 21 h 1174"/>
                  <a:gd name="T4" fmla="*/ 187 w 1682"/>
                  <a:gd name="T5" fmla="*/ 33 h 1174"/>
                  <a:gd name="T6" fmla="*/ 149 w 1682"/>
                  <a:gd name="T7" fmla="*/ 46 h 1174"/>
                  <a:gd name="T8" fmla="*/ 144 w 1682"/>
                  <a:gd name="T9" fmla="*/ 56 h 1174"/>
                  <a:gd name="T10" fmla="*/ 146 w 1682"/>
                  <a:gd name="T11" fmla="*/ 67 h 1174"/>
                  <a:gd name="T12" fmla="*/ 152 w 1682"/>
                  <a:gd name="T13" fmla="*/ 75 h 1174"/>
                  <a:gd name="T14" fmla="*/ 163 w 1682"/>
                  <a:gd name="T15" fmla="*/ 81 h 1174"/>
                  <a:gd name="T16" fmla="*/ 0 w 1682"/>
                  <a:gd name="T17" fmla="*/ 130 h 1174"/>
                  <a:gd name="T18" fmla="*/ 150 w 1682"/>
                  <a:gd name="T19" fmla="*/ 79 h 1174"/>
                  <a:gd name="T20" fmla="*/ 140 w 1682"/>
                  <a:gd name="T21" fmla="*/ 73 h 1174"/>
                  <a:gd name="T22" fmla="*/ 92 w 1682"/>
                  <a:gd name="T23" fmla="*/ 84 h 1174"/>
                  <a:gd name="T24" fmla="*/ 138 w 1682"/>
                  <a:gd name="T25" fmla="*/ 67 h 1174"/>
                  <a:gd name="T26" fmla="*/ 138 w 1682"/>
                  <a:gd name="T27" fmla="*/ 53 h 1174"/>
                  <a:gd name="T28" fmla="*/ 41 w 1682"/>
                  <a:gd name="T29" fmla="*/ 74 h 1174"/>
                  <a:gd name="T30" fmla="*/ 38 w 1682"/>
                  <a:gd name="T31" fmla="*/ 64 h 1174"/>
                  <a:gd name="T32" fmla="*/ 183 w 1682"/>
                  <a:gd name="T33" fmla="*/ 25 h 1174"/>
                  <a:gd name="T34" fmla="*/ 109 w 1682"/>
                  <a:gd name="T35" fmla="*/ 8 h 1174"/>
                  <a:gd name="T36" fmla="*/ 53 w 1682"/>
                  <a:gd name="T37" fmla="*/ 26 h 1174"/>
                  <a:gd name="T38" fmla="*/ 104 w 1682"/>
                  <a:gd name="T39" fmla="*/ 0 h 1174"/>
                  <a:gd name="T40" fmla="*/ 104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95" name="Freeform 97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22 w 297"/>
                  <a:gd name="T1" fmla="*/ 0 h 141"/>
                  <a:gd name="T2" fmla="*/ 33 w 297"/>
                  <a:gd name="T3" fmla="*/ 13 h 141"/>
                  <a:gd name="T4" fmla="*/ 0 w 297"/>
                  <a:gd name="T5" fmla="*/ 16 h 141"/>
                  <a:gd name="T6" fmla="*/ 19 w 297"/>
                  <a:gd name="T7" fmla="*/ 10 h 141"/>
                  <a:gd name="T8" fmla="*/ 14 w 297"/>
                  <a:gd name="T9" fmla="*/ 1 h 141"/>
                  <a:gd name="T10" fmla="*/ 22 w 297"/>
                  <a:gd name="T11" fmla="*/ 0 h 141"/>
                  <a:gd name="T12" fmla="*/ 22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2160" y="2928"/>
              <a:ext cx="1207" cy="791"/>
              <a:chOff x="2880" y="2118"/>
              <a:chExt cx="1207" cy="1073"/>
            </a:xfrm>
          </p:grpSpPr>
          <p:sp>
            <p:nvSpPr>
              <p:cNvPr id="8306" name="Freeform 99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10 w 2566"/>
                  <a:gd name="T1" fmla="*/ 0 h 2741"/>
                  <a:gd name="T2" fmla="*/ 10 w 2566"/>
                  <a:gd name="T3" fmla="*/ 34 h 2741"/>
                  <a:gd name="T4" fmla="*/ 1 w 2566"/>
                  <a:gd name="T5" fmla="*/ 59 h 2741"/>
                  <a:gd name="T6" fmla="*/ 40 w 2566"/>
                  <a:gd name="T7" fmla="*/ 91 h 2741"/>
                  <a:gd name="T8" fmla="*/ 0 w 2566"/>
                  <a:gd name="T9" fmla="*/ 177 h 2741"/>
                  <a:gd name="T10" fmla="*/ 62 w 2566"/>
                  <a:gd name="T11" fmla="*/ 305 h 2741"/>
                  <a:gd name="T12" fmla="*/ 195 w 2566"/>
                  <a:gd name="T13" fmla="*/ 288 h 2741"/>
                  <a:gd name="T14" fmla="*/ 286 w 2566"/>
                  <a:gd name="T15" fmla="*/ 209 h 2741"/>
                  <a:gd name="T16" fmla="*/ 197 w 2566"/>
                  <a:gd name="T17" fmla="*/ 25 h 2741"/>
                  <a:gd name="T18" fmla="*/ 10 w 2566"/>
                  <a:gd name="T19" fmla="*/ 0 h 2741"/>
                  <a:gd name="T20" fmla="*/ 10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7" name="Freeform 100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3 w 582"/>
                  <a:gd name="T1" fmla="*/ 0 h 978"/>
                  <a:gd name="T2" fmla="*/ 0 w 582"/>
                  <a:gd name="T3" fmla="*/ 5 h 978"/>
                  <a:gd name="T4" fmla="*/ 4 w 582"/>
                  <a:gd name="T5" fmla="*/ 15 h 978"/>
                  <a:gd name="T6" fmla="*/ 65 w 582"/>
                  <a:gd name="T7" fmla="*/ 109 h 978"/>
                  <a:gd name="T8" fmla="*/ 38 w 582"/>
                  <a:gd name="T9" fmla="*/ 14 h 978"/>
                  <a:gd name="T10" fmla="*/ 33 w 582"/>
                  <a:gd name="T11" fmla="*/ 0 h 978"/>
                  <a:gd name="T12" fmla="*/ 33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8" name="Freeform 101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7 w 1445"/>
                  <a:gd name="T1" fmla="*/ 0 h 1374"/>
                  <a:gd name="T2" fmla="*/ 0 w 1445"/>
                  <a:gd name="T3" fmla="*/ 10 h 1374"/>
                  <a:gd name="T4" fmla="*/ 73 w 1445"/>
                  <a:gd name="T5" fmla="*/ 153 h 1374"/>
                  <a:gd name="T6" fmla="*/ 161 w 1445"/>
                  <a:gd name="T7" fmla="*/ 148 h 1374"/>
                  <a:gd name="T8" fmla="*/ 80 w 1445"/>
                  <a:gd name="T9" fmla="*/ 131 h 1374"/>
                  <a:gd name="T10" fmla="*/ 23 w 1445"/>
                  <a:gd name="T11" fmla="*/ 17 h 1374"/>
                  <a:gd name="T12" fmla="*/ 27 w 1445"/>
                  <a:gd name="T13" fmla="*/ 0 h 1374"/>
                  <a:gd name="T14" fmla="*/ 2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9" name="Freeform 102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62 w 1694"/>
                  <a:gd name="T1" fmla="*/ 0 h 855"/>
                  <a:gd name="T2" fmla="*/ 2 w 1694"/>
                  <a:gd name="T3" fmla="*/ 31 h 855"/>
                  <a:gd name="T4" fmla="*/ 0 w 1694"/>
                  <a:gd name="T5" fmla="*/ 37 h 855"/>
                  <a:gd name="T6" fmla="*/ 154 w 1694"/>
                  <a:gd name="T7" fmla="*/ 95 h 855"/>
                  <a:gd name="T8" fmla="*/ 188 w 1694"/>
                  <a:gd name="T9" fmla="*/ 81 h 855"/>
                  <a:gd name="T10" fmla="*/ 94 w 1694"/>
                  <a:gd name="T11" fmla="*/ 51 h 855"/>
                  <a:gd name="T12" fmla="*/ 167 w 1694"/>
                  <a:gd name="T13" fmla="*/ 8 h 855"/>
                  <a:gd name="T14" fmla="*/ 162 w 1694"/>
                  <a:gd name="T15" fmla="*/ 0 h 855"/>
                  <a:gd name="T16" fmla="*/ 162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0" name="Freeform 103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7 w 1806"/>
                  <a:gd name="T1" fmla="*/ 0 h 816"/>
                  <a:gd name="T2" fmla="*/ 0 w 1806"/>
                  <a:gd name="T3" fmla="*/ 11 h 816"/>
                  <a:gd name="T4" fmla="*/ 0 w 1806"/>
                  <a:gd name="T5" fmla="*/ 19 h 816"/>
                  <a:gd name="T6" fmla="*/ 150 w 1806"/>
                  <a:gd name="T7" fmla="*/ 91 h 816"/>
                  <a:gd name="T8" fmla="*/ 198 w 1806"/>
                  <a:gd name="T9" fmla="*/ 76 h 816"/>
                  <a:gd name="T10" fmla="*/ 201 w 1806"/>
                  <a:gd name="T11" fmla="*/ 63 h 816"/>
                  <a:gd name="T12" fmla="*/ 175 w 1806"/>
                  <a:gd name="T13" fmla="*/ 61 h 816"/>
                  <a:gd name="T14" fmla="*/ 149 w 1806"/>
                  <a:gd name="T15" fmla="*/ 71 h 816"/>
                  <a:gd name="T16" fmla="*/ 23 w 1806"/>
                  <a:gd name="T17" fmla="*/ 14 h 816"/>
                  <a:gd name="T18" fmla="*/ 27 w 1806"/>
                  <a:gd name="T19" fmla="*/ 0 h 816"/>
                  <a:gd name="T20" fmla="*/ 27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1" name="Freeform 104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1 w 1360"/>
                  <a:gd name="T1" fmla="*/ 7 h 1080"/>
                  <a:gd name="T2" fmla="*/ 0 w 1360"/>
                  <a:gd name="T3" fmla="*/ 20 h 1080"/>
                  <a:gd name="T4" fmla="*/ 1 w 1360"/>
                  <a:gd name="T5" fmla="*/ 35 h 1080"/>
                  <a:gd name="T6" fmla="*/ 9 w 1360"/>
                  <a:gd name="T7" fmla="*/ 43 h 1080"/>
                  <a:gd name="T8" fmla="*/ 25 w 1360"/>
                  <a:gd name="T9" fmla="*/ 47 h 1080"/>
                  <a:gd name="T10" fmla="*/ 90 w 1360"/>
                  <a:gd name="T11" fmla="*/ 94 h 1080"/>
                  <a:gd name="T12" fmla="*/ 118 w 1360"/>
                  <a:gd name="T13" fmla="*/ 116 h 1080"/>
                  <a:gd name="T14" fmla="*/ 139 w 1360"/>
                  <a:gd name="T15" fmla="*/ 120 h 1080"/>
                  <a:gd name="T16" fmla="*/ 136 w 1360"/>
                  <a:gd name="T17" fmla="*/ 93 h 1080"/>
                  <a:gd name="T18" fmla="*/ 152 w 1360"/>
                  <a:gd name="T19" fmla="*/ 52 h 1080"/>
                  <a:gd name="T20" fmla="*/ 120 w 1360"/>
                  <a:gd name="T21" fmla="*/ 50 h 1080"/>
                  <a:gd name="T22" fmla="*/ 6 w 1360"/>
                  <a:gd name="T23" fmla="*/ 0 h 1080"/>
                  <a:gd name="T24" fmla="*/ 1 w 1360"/>
                  <a:gd name="T25" fmla="*/ 7 h 1080"/>
                  <a:gd name="T26" fmla="*/ 1 w 1360"/>
                  <a:gd name="T27" fmla="*/ 7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2" name="Freeform 105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32 h 390"/>
                  <a:gd name="T2" fmla="*/ 6 w 1646"/>
                  <a:gd name="T3" fmla="*/ 30 h 390"/>
                  <a:gd name="T4" fmla="*/ 21 w 1646"/>
                  <a:gd name="T5" fmla="*/ 26 h 390"/>
                  <a:gd name="T6" fmla="*/ 31 w 1646"/>
                  <a:gd name="T7" fmla="*/ 24 h 390"/>
                  <a:gd name="T8" fmla="*/ 43 w 1646"/>
                  <a:gd name="T9" fmla="*/ 21 h 390"/>
                  <a:gd name="T10" fmla="*/ 54 w 1646"/>
                  <a:gd name="T11" fmla="*/ 18 h 390"/>
                  <a:gd name="T12" fmla="*/ 67 w 1646"/>
                  <a:gd name="T13" fmla="*/ 15 h 390"/>
                  <a:gd name="T14" fmla="*/ 79 w 1646"/>
                  <a:gd name="T15" fmla="*/ 12 h 390"/>
                  <a:gd name="T16" fmla="*/ 91 w 1646"/>
                  <a:gd name="T17" fmla="*/ 10 h 390"/>
                  <a:gd name="T18" fmla="*/ 103 w 1646"/>
                  <a:gd name="T19" fmla="*/ 7 h 390"/>
                  <a:gd name="T20" fmla="*/ 113 w 1646"/>
                  <a:gd name="T21" fmla="*/ 5 h 390"/>
                  <a:gd name="T22" fmla="*/ 128 w 1646"/>
                  <a:gd name="T23" fmla="*/ 1 h 390"/>
                  <a:gd name="T24" fmla="*/ 134 w 1646"/>
                  <a:gd name="T25" fmla="*/ 0 h 390"/>
                  <a:gd name="T26" fmla="*/ 183 w 1646"/>
                  <a:gd name="T27" fmla="*/ 8 h 390"/>
                  <a:gd name="T28" fmla="*/ 18 w 1646"/>
                  <a:gd name="T29" fmla="*/ 43 h 390"/>
                  <a:gd name="T30" fmla="*/ 0 w 1646"/>
                  <a:gd name="T31" fmla="*/ 32 h 390"/>
                  <a:gd name="T32" fmla="*/ 0 w 1646"/>
                  <a:gd name="T33" fmla="*/ 3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3" name="Freeform 106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8 w 259"/>
                  <a:gd name="T1" fmla="*/ 0 h 417"/>
                  <a:gd name="T2" fmla="*/ 29 w 259"/>
                  <a:gd name="T3" fmla="*/ 2 h 417"/>
                  <a:gd name="T4" fmla="*/ 15 w 259"/>
                  <a:gd name="T5" fmla="*/ 27 h 417"/>
                  <a:gd name="T6" fmla="*/ 12 w 259"/>
                  <a:gd name="T7" fmla="*/ 46 h 417"/>
                  <a:gd name="T8" fmla="*/ 0 w 259"/>
                  <a:gd name="T9" fmla="*/ 39 h 417"/>
                  <a:gd name="T10" fmla="*/ 3 w 259"/>
                  <a:gd name="T11" fmla="*/ 9 h 417"/>
                  <a:gd name="T12" fmla="*/ 8 w 259"/>
                  <a:gd name="T13" fmla="*/ 0 h 417"/>
                  <a:gd name="T14" fmla="*/ 8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4" name="Freeform 107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2 h 247"/>
                  <a:gd name="T2" fmla="*/ 19 w 423"/>
                  <a:gd name="T3" fmla="*/ 0 h 247"/>
                  <a:gd name="T4" fmla="*/ 47 w 423"/>
                  <a:gd name="T5" fmla="*/ 22 h 247"/>
                  <a:gd name="T6" fmla="*/ 5 w 423"/>
                  <a:gd name="T7" fmla="*/ 27 h 247"/>
                  <a:gd name="T8" fmla="*/ 0 w 423"/>
                  <a:gd name="T9" fmla="*/ 2 h 247"/>
                  <a:gd name="T10" fmla="*/ 0 w 423"/>
                  <a:gd name="T11" fmla="*/ 2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5" name="Freeform 108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7 w 2378"/>
                  <a:gd name="T1" fmla="*/ 33 h 751"/>
                  <a:gd name="T2" fmla="*/ 14 w 2378"/>
                  <a:gd name="T3" fmla="*/ 50 h 751"/>
                  <a:gd name="T4" fmla="*/ 0 w 2378"/>
                  <a:gd name="T5" fmla="*/ 67 h 751"/>
                  <a:gd name="T6" fmla="*/ 63 w 2378"/>
                  <a:gd name="T7" fmla="*/ 83 h 751"/>
                  <a:gd name="T8" fmla="*/ 187 w 2378"/>
                  <a:gd name="T9" fmla="*/ 72 h 751"/>
                  <a:gd name="T10" fmla="*/ 196 w 2378"/>
                  <a:gd name="T11" fmla="*/ 68 h 751"/>
                  <a:gd name="T12" fmla="*/ 213 w 2378"/>
                  <a:gd name="T13" fmla="*/ 72 h 751"/>
                  <a:gd name="T14" fmla="*/ 227 w 2378"/>
                  <a:gd name="T15" fmla="*/ 70 h 751"/>
                  <a:gd name="T16" fmla="*/ 243 w 2378"/>
                  <a:gd name="T17" fmla="*/ 67 h 751"/>
                  <a:gd name="T18" fmla="*/ 247 w 2378"/>
                  <a:gd name="T19" fmla="*/ 64 h 751"/>
                  <a:gd name="T20" fmla="*/ 253 w 2378"/>
                  <a:gd name="T21" fmla="*/ 59 h 751"/>
                  <a:gd name="T22" fmla="*/ 259 w 2378"/>
                  <a:gd name="T23" fmla="*/ 54 h 751"/>
                  <a:gd name="T24" fmla="*/ 261 w 2378"/>
                  <a:gd name="T25" fmla="*/ 52 h 751"/>
                  <a:gd name="T26" fmla="*/ 264 w 2378"/>
                  <a:gd name="T27" fmla="*/ 21 h 751"/>
                  <a:gd name="T28" fmla="*/ 247 w 2378"/>
                  <a:gd name="T29" fmla="*/ 0 h 751"/>
                  <a:gd name="T30" fmla="*/ 160 w 2378"/>
                  <a:gd name="T31" fmla="*/ 16 h 751"/>
                  <a:gd name="T32" fmla="*/ 17 w 2378"/>
                  <a:gd name="T33" fmla="*/ 33 h 751"/>
                  <a:gd name="T34" fmla="*/ 17 w 2378"/>
                  <a:gd name="T35" fmla="*/ 33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6" name="Freeform 109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2 w 3063"/>
                  <a:gd name="T1" fmla="*/ 3 h 1730"/>
                  <a:gd name="T2" fmla="*/ 15 w 3063"/>
                  <a:gd name="T3" fmla="*/ 0 h 1730"/>
                  <a:gd name="T4" fmla="*/ 23 w 3063"/>
                  <a:gd name="T5" fmla="*/ 20 h 1730"/>
                  <a:gd name="T6" fmla="*/ 34 w 3063"/>
                  <a:gd name="T7" fmla="*/ 24 h 1730"/>
                  <a:gd name="T8" fmla="*/ 98 w 3063"/>
                  <a:gd name="T9" fmla="*/ 70 h 1730"/>
                  <a:gd name="T10" fmla="*/ 74 w 3063"/>
                  <a:gd name="T11" fmla="*/ 76 h 1730"/>
                  <a:gd name="T12" fmla="*/ 90 w 3063"/>
                  <a:gd name="T13" fmla="*/ 104 h 1730"/>
                  <a:gd name="T14" fmla="*/ 143 w 3063"/>
                  <a:gd name="T15" fmla="*/ 98 h 1730"/>
                  <a:gd name="T16" fmla="*/ 177 w 3063"/>
                  <a:gd name="T17" fmla="*/ 109 h 1730"/>
                  <a:gd name="T18" fmla="*/ 273 w 3063"/>
                  <a:gd name="T19" fmla="*/ 78 h 1730"/>
                  <a:gd name="T20" fmla="*/ 320 w 3063"/>
                  <a:gd name="T21" fmla="*/ 81 h 1730"/>
                  <a:gd name="T22" fmla="*/ 340 w 3063"/>
                  <a:gd name="T23" fmla="*/ 108 h 1730"/>
                  <a:gd name="T24" fmla="*/ 335 w 3063"/>
                  <a:gd name="T25" fmla="*/ 159 h 1730"/>
                  <a:gd name="T26" fmla="*/ 318 w 3063"/>
                  <a:gd name="T27" fmla="*/ 173 h 1730"/>
                  <a:gd name="T28" fmla="*/ 282 w 3063"/>
                  <a:gd name="T29" fmla="*/ 179 h 1730"/>
                  <a:gd name="T30" fmla="*/ 265 w 3063"/>
                  <a:gd name="T31" fmla="*/ 176 h 1730"/>
                  <a:gd name="T32" fmla="*/ 252 w 3063"/>
                  <a:gd name="T33" fmla="*/ 180 h 1730"/>
                  <a:gd name="T34" fmla="*/ 124 w 3063"/>
                  <a:gd name="T35" fmla="*/ 192 h 1730"/>
                  <a:gd name="T36" fmla="*/ 62 w 3063"/>
                  <a:gd name="T37" fmla="*/ 177 h 1730"/>
                  <a:gd name="T38" fmla="*/ 107 w 3063"/>
                  <a:gd name="T39" fmla="*/ 171 h 1730"/>
                  <a:gd name="T40" fmla="*/ 284 w 3063"/>
                  <a:gd name="T41" fmla="*/ 157 h 1730"/>
                  <a:gd name="T42" fmla="*/ 312 w 3063"/>
                  <a:gd name="T43" fmla="*/ 155 h 1730"/>
                  <a:gd name="T44" fmla="*/ 323 w 3063"/>
                  <a:gd name="T45" fmla="*/ 129 h 1730"/>
                  <a:gd name="T46" fmla="*/ 321 w 3063"/>
                  <a:gd name="T47" fmla="*/ 126 h 1730"/>
                  <a:gd name="T48" fmla="*/ 317 w 3063"/>
                  <a:gd name="T49" fmla="*/ 119 h 1730"/>
                  <a:gd name="T50" fmla="*/ 315 w 3063"/>
                  <a:gd name="T51" fmla="*/ 116 h 1730"/>
                  <a:gd name="T52" fmla="*/ 313 w 3063"/>
                  <a:gd name="T53" fmla="*/ 113 h 1730"/>
                  <a:gd name="T54" fmla="*/ 310 w 3063"/>
                  <a:gd name="T55" fmla="*/ 109 h 1730"/>
                  <a:gd name="T56" fmla="*/ 282 w 3063"/>
                  <a:gd name="T57" fmla="*/ 112 h 1730"/>
                  <a:gd name="T58" fmla="*/ 264 w 3063"/>
                  <a:gd name="T59" fmla="*/ 114 h 1730"/>
                  <a:gd name="T60" fmla="*/ 255 w 3063"/>
                  <a:gd name="T61" fmla="*/ 116 h 1730"/>
                  <a:gd name="T62" fmla="*/ 87 w 3063"/>
                  <a:gd name="T63" fmla="*/ 135 h 1730"/>
                  <a:gd name="T64" fmla="*/ 78 w 3063"/>
                  <a:gd name="T65" fmla="*/ 138 h 1730"/>
                  <a:gd name="T66" fmla="*/ 0 w 3063"/>
                  <a:gd name="T67" fmla="*/ 13 h 1730"/>
                  <a:gd name="T68" fmla="*/ 51 w 3063"/>
                  <a:gd name="T69" fmla="*/ 79 h 1730"/>
                  <a:gd name="T70" fmla="*/ 2 w 3063"/>
                  <a:gd name="T71" fmla="*/ 3 h 1730"/>
                  <a:gd name="T72" fmla="*/ 2 w 3063"/>
                  <a:gd name="T73" fmla="*/ 3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7" name="Freeform 110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20 h 178"/>
                  <a:gd name="T2" fmla="*/ 47 w 593"/>
                  <a:gd name="T3" fmla="*/ 18 h 178"/>
                  <a:gd name="T4" fmla="*/ 66 w 593"/>
                  <a:gd name="T5" fmla="*/ 16 h 178"/>
                  <a:gd name="T6" fmla="*/ 58 w 593"/>
                  <a:gd name="T7" fmla="*/ 8 h 178"/>
                  <a:gd name="T8" fmla="*/ 61 w 593"/>
                  <a:gd name="T9" fmla="*/ 0 h 178"/>
                  <a:gd name="T10" fmla="*/ 42 w 593"/>
                  <a:gd name="T11" fmla="*/ 3 h 178"/>
                  <a:gd name="T12" fmla="*/ 17 w 593"/>
                  <a:gd name="T13" fmla="*/ 14 h 178"/>
                  <a:gd name="T14" fmla="*/ 0 w 593"/>
                  <a:gd name="T15" fmla="*/ 20 h 178"/>
                  <a:gd name="T16" fmla="*/ 0 w 593"/>
                  <a:gd name="T17" fmla="*/ 20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8" name="Freeform 111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1 w 264"/>
                  <a:gd name="T1" fmla="*/ 47 h 477"/>
                  <a:gd name="T2" fmla="*/ 0 w 264"/>
                  <a:gd name="T3" fmla="*/ 30 h 477"/>
                  <a:gd name="T4" fmla="*/ 7 w 264"/>
                  <a:gd name="T5" fmla="*/ 11 h 477"/>
                  <a:gd name="T6" fmla="*/ 12 w 264"/>
                  <a:gd name="T7" fmla="*/ 0 h 477"/>
                  <a:gd name="T8" fmla="*/ 29 w 264"/>
                  <a:gd name="T9" fmla="*/ 9 h 477"/>
                  <a:gd name="T10" fmla="*/ 24 w 264"/>
                  <a:gd name="T11" fmla="*/ 12 h 477"/>
                  <a:gd name="T12" fmla="*/ 13 w 264"/>
                  <a:gd name="T13" fmla="*/ 15 h 477"/>
                  <a:gd name="T14" fmla="*/ 8 w 264"/>
                  <a:gd name="T15" fmla="*/ 27 h 477"/>
                  <a:gd name="T16" fmla="*/ 8 w 264"/>
                  <a:gd name="T17" fmla="*/ 41 h 477"/>
                  <a:gd name="T18" fmla="*/ 16 w 264"/>
                  <a:gd name="T19" fmla="*/ 53 h 477"/>
                  <a:gd name="T20" fmla="*/ 1 w 264"/>
                  <a:gd name="T21" fmla="*/ 47 h 477"/>
                  <a:gd name="T22" fmla="*/ 1 w 264"/>
                  <a:gd name="T23" fmla="*/ 47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19" name="Freeform 112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33 h 496"/>
                  <a:gd name="T2" fmla="*/ 123 w 1385"/>
                  <a:gd name="T3" fmla="*/ 0 h 496"/>
                  <a:gd name="T4" fmla="*/ 140 w 1385"/>
                  <a:gd name="T5" fmla="*/ 3 h 496"/>
                  <a:gd name="T6" fmla="*/ 30 w 1385"/>
                  <a:gd name="T7" fmla="*/ 34 h 496"/>
                  <a:gd name="T8" fmla="*/ 154 w 1385"/>
                  <a:gd name="T9" fmla="*/ 13 h 496"/>
                  <a:gd name="T10" fmla="*/ 32 w 1385"/>
                  <a:gd name="T11" fmla="*/ 55 h 496"/>
                  <a:gd name="T12" fmla="*/ 0 w 1385"/>
                  <a:gd name="T13" fmla="*/ 33 h 496"/>
                  <a:gd name="T14" fmla="*/ 0 w 1385"/>
                  <a:gd name="T15" fmla="*/ 33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0" name="Freeform 113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5 h 300"/>
                  <a:gd name="T2" fmla="*/ 21 w 595"/>
                  <a:gd name="T3" fmla="*/ 0 h 300"/>
                  <a:gd name="T4" fmla="*/ 47 w 595"/>
                  <a:gd name="T5" fmla="*/ 15 h 300"/>
                  <a:gd name="T6" fmla="*/ 66 w 595"/>
                  <a:gd name="T7" fmla="*/ 28 h 300"/>
                  <a:gd name="T8" fmla="*/ 54 w 595"/>
                  <a:gd name="T9" fmla="*/ 30 h 300"/>
                  <a:gd name="T10" fmla="*/ 42 w 595"/>
                  <a:gd name="T11" fmla="*/ 21 h 300"/>
                  <a:gd name="T12" fmla="*/ 32 w 595"/>
                  <a:gd name="T13" fmla="*/ 12 h 300"/>
                  <a:gd name="T14" fmla="*/ 17 w 595"/>
                  <a:gd name="T15" fmla="*/ 10 h 300"/>
                  <a:gd name="T16" fmla="*/ 16 w 595"/>
                  <a:gd name="T17" fmla="*/ 33 h 300"/>
                  <a:gd name="T18" fmla="*/ 0 w 595"/>
                  <a:gd name="T19" fmla="*/ 5 h 300"/>
                  <a:gd name="T20" fmla="*/ 0 w 595"/>
                  <a:gd name="T21" fmla="*/ 5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1" name="Freeform 114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8 w 452"/>
                  <a:gd name="T1" fmla="*/ 11 h 1211"/>
                  <a:gd name="T2" fmla="*/ 40 w 452"/>
                  <a:gd name="T3" fmla="*/ 0 h 1211"/>
                  <a:gd name="T4" fmla="*/ 50 w 452"/>
                  <a:gd name="T5" fmla="*/ 12 h 1211"/>
                  <a:gd name="T6" fmla="*/ 36 w 452"/>
                  <a:gd name="T7" fmla="*/ 86 h 1211"/>
                  <a:gd name="T8" fmla="*/ 21 w 452"/>
                  <a:gd name="T9" fmla="*/ 99 h 1211"/>
                  <a:gd name="T10" fmla="*/ 20 w 452"/>
                  <a:gd name="T11" fmla="*/ 134 h 1211"/>
                  <a:gd name="T12" fmla="*/ 8 w 452"/>
                  <a:gd name="T13" fmla="*/ 120 h 1211"/>
                  <a:gd name="T14" fmla="*/ 5 w 452"/>
                  <a:gd name="T15" fmla="*/ 104 h 1211"/>
                  <a:gd name="T16" fmla="*/ 3 w 452"/>
                  <a:gd name="T17" fmla="*/ 93 h 1211"/>
                  <a:gd name="T18" fmla="*/ 1 w 452"/>
                  <a:gd name="T19" fmla="*/ 88 h 1211"/>
                  <a:gd name="T20" fmla="*/ 0 w 452"/>
                  <a:gd name="T21" fmla="*/ 86 h 1211"/>
                  <a:gd name="T22" fmla="*/ 1 w 452"/>
                  <a:gd name="T23" fmla="*/ 79 h 1211"/>
                  <a:gd name="T24" fmla="*/ 3 w 452"/>
                  <a:gd name="T25" fmla="*/ 61 h 1211"/>
                  <a:gd name="T26" fmla="*/ 7 w 452"/>
                  <a:gd name="T27" fmla="*/ 42 h 1211"/>
                  <a:gd name="T28" fmla="*/ 9 w 452"/>
                  <a:gd name="T29" fmla="*/ 34 h 1211"/>
                  <a:gd name="T30" fmla="*/ 4 w 452"/>
                  <a:gd name="T31" fmla="*/ 13 h 1211"/>
                  <a:gd name="T32" fmla="*/ 8 w 452"/>
                  <a:gd name="T33" fmla="*/ 11 h 1211"/>
                  <a:gd name="T34" fmla="*/ 8 w 452"/>
                  <a:gd name="T35" fmla="*/ 11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2" name="Freeform 115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2 h 1290"/>
                  <a:gd name="T2" fmla="*/ 41 w 474"/>
                  <a:gd name="T3" fmla="*/ 0 h 1290"/>
                  <a:gd name="T4" fmla="*/ 53 w 474"/>
                  <a:gd name="T5" fmla="*/ 24 h 1290"/>
                  <a:gd name="T6" fmla="*/ 34 w 474"/>
                  <a:gd name="T7" fmla="*/ 77 h 1290"/>
                  <a:gd name="T8" fmla="*/ 48 w 474"/>
                  <a:gd name="T9" fmla="*/ 112 h 1290"/>
                  <a:gd name="T10" fmla="*/ 26 w 474"/>
                  <a:gd name="T11" fmla="*/ 107 h 1290"/>
                  <a:gd name="T12" fmla="*/ 16 w 474"/>
                  <a:gd name="T13" fmla="*/ 143 h 1290"/>
                  <a:gd name="T14" fmla="*/ 6 w 474"/>
                  <a:gd name="T15" fmla="*/ 114 h 1290"/>
                  <a:gd name="T16" fmla="*/ 2 w 474"/>
                  <a:gd name="T17" fmla="*/ 87 h 1290"/>
                  <a:gd name="T18" fmla="*/ 10 w 474"/>
                  <a:gd name="T19" fmla="*/ 57 h 1290"/>
                  <a:gd name="T20" fmla="*/ 4 w 474"/>
                  <a:gd name="T21" fmla="*/ 34 h 1290"/>
                  <a:gd name="T22" fmla="*/ 14 w 474"/>
                  <a:gd name="T23" fmla="*/ 24 h 1290"/>
                  <a:gd name="T24" fmla="*/ 26 w 474"/>
                  <a:gd name="T25" fmla="*/ 27 h 1290"/>
                  <a:gd name="T26" fmla="*/ 21 w 474"/>
                  <a:gd name="T27" fmla="*/ 38 h 1290"/>
                  <a:gd name="T28" fmla="*/ 29 w 474"/>
                  <a:gd name="T29" fmla="*/ 43 h 1290"/>
                  <a:gd name="T30" fmla="*/ 13 w 474"/>
                  <a:gd name="T31" fmla="*/ 77 h 1290"/>
                  <a:gd name="T32" fmla="*/ 21 w 474"/>
                  <a:gd name="T33" fmla="*/ 75 h 1290"/>
                  <a:gd name="T34" fmla="*/ 13 w 474"/>
                  <a:gd name="T35" fmla="*/ 100 h 1290"/>
                  <a:gd name="T36" fmla="*/ 24 w 474"/>
                  <a:gd name="T37" fmla="*/ 87 h 1290"/>
                  <a:gd name="T38" fmla="*/ 29 w 474"/>
                  <a:gd name="T39" fmla="*/ 62 h 1290"/>
                  <a:gd name="T40" fmla="*/ 29 w 474"/>
                  <a:gd name="T41" fmla="*/ 54 h 1290"/>
                  <a:gd name="T42" fmla="*/ 38 w 474"/>
                  <a:gd name="T43" fmla="*/ 35 h 1290"/>
                  <a:gd name="T44" fmla="*/ 32 w 474"/>
                  <a:gd name="T45" fmla="*/ 33 h 1290"/>
                  <a:gd name="T46" fmla="*/ 34 w 474"/>
                  <a:gd name="T47" fmla="*/ 19 h 1290"/>
                  <a:gd name="T48" fmla="*/ 20 w 474"/>
                  <a:gd name="T49" fmla="*/ 17 h 1290"/>
                  <a:gd name="T50" fmla="*/ 22 w 474"/>
                  <a:gd name="T51" fmla="*/ 11 h 1290"/>
                  <a:gd name="T52" fmla="*/ 3 w 474"/>
                  <a:gd name="T53" fmla="*/ 22 h 1290"/>
                  <a:gd name="T54" fmla="*/ 0 w 474"/>
                  <a:gd name="T55" fmla="*/ 12 h 1290"/>
                  <a:gd name="T56" fmla="*/ 0 w 474"/>
                  <a:gd name="T57" fmla="*/ 12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3" name="Freeform 116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5 h 686"/>
                  <a:gd name="T2" fmla="*/ 7 w 794"/>
                  <a:gd name="T3" fmla="*/ 4 h 686"/>
                  <a:gd name="T4" fmla="*/ 15 w 794"/>
                  <a:gd name="T5" fmla="*/ 0 h 686"/>
                  <a:gd name="T6" fmla="*/ 16 w 794"/>
                  <a:gd name="T7" fmla="*/ 11 h 686"/>
                  <a:gd name="T8" fmla="*/ 39 w 794"/>
                  <a:gd name="T9" fmla="*/ 32 h 686"/>
                  <a:gd name="T10" fmla="*/ 73 w 794"/>
                  <a:gd name="T11" fmla="*/ 52 h 686"/>
                  <a:gd name="T12" fmla="*/ 88 w 794"/>
                  <a:gd name="T13" fmla="*/ 38 h 686"/>
                  <a:gd name="T14" fmla="*/ 79 w 794"/>
                  <a:gd name="T15" fmla="*/ 76 h 686"/>
                  <a:gd name="T16" fmla="*/ 11 w 794"/>
                  <a:gd name="T17" fmla="*/ 25 h 686"/>
                  <a:gd name="T18" fmla="*/ 2 w 794"/>
                  <a:gd name="T19" fmla="*/ 24 h 686"/>
                  <a:gd name="T20" fmla="*/ 0 w 794"/>
                  <a:gd name="T21" fmla="*/ 15 h 686"/>
                  <a:gd name="T22" fmla="*/ 0 w 794"/>
                  <a:gd name="T23" fmla="*/ 15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4" name="Freeform 117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4 w 902"/>
                  <a:gd name="T1" fmla="*/ 4 h 521"/>
                  <a:gd name="T2" fmla="*/ 0 w 902"/>
                  <a:gd name="T3" fmla="*/ 11 h 521"/>
                  <a:gd name="T4" fmla="*/ 16 w 902"/>
                  <a:gd name="T5" fmla="*/ 13 h 521"/>
                  <a:gd name="T6" fmla="*/ 85 w 902"/>
                  <a:gd name="T7" fmla="*/ 49 h 521"/>
                  <a:gd name="T8" fmla="*/ 90 w 902"/>
                  <a:gd name="T9" fmla="*/ 57 h 521"/>
                  <a:gd name="T10" fmla="*/ 100 w 902"/>
                  <a:gd name="T11" fmla="*/ 48 h 521"/>
                  <a:gd name="T12" fmla="*/ 10 w 902"/>
                  <a:gd name="T13" fmla="*/ 0 h 521"/>
                  <a:gd name="T14" fmla="*/ 4 w 902"/>
                  <a:gd name="T15" fmla="*/ 4 h 521"/>
                  <a:gd name="T16" fmla="*/ 4 w 902"/>
                  <a:gd name="T17" fmla="*/ 4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5" name="Freeform 118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 w 2259"/>
                  <a:gd name="T1" fmla="*/ 57 h 900"/>
                  <a:gd name="T2" fmla="*/ 10 w 2259"/>
                  <a:gd name="T3" fmla="*/ 73 h 900"/>
                  <a:gd name="T4" fmla="*/ 25 w 2259"/>
                  <a:gd name="T5" fmla="*/ 79 h 900"/>
                  <a:gd name="T6" fmla="*/ 26 w 2259"/>
                  <a:gd name="T7" fmla="*/ 57 h 900"/>
                  <a:gd name="T8" fmla="*/ 36 w 2259"/>
                  <a:gd name="T9" fmla="*/ 32 h 900"/>
                  <a:gd name="T10" fmla="*/ 22 w 2259"/>
                  <a:gd name="T11" fmla="*/ 38 h 900"/>
                  <a:gd name="T12" fmla="*/ 17 w 2259"/>
                  <a:gd name="T13" fmla="*/ 42 h 900"/>
                  <a:gd name="T14" fmla="*/ 16 w 2259"/>
                  <a:gd name="T15" fmla="*/ 35 h 900"/>
                  <a:gd name="T16" fmla="*/ 16 w 2259"/>
                  <a:gd name="T17" fmla="*/ 20 h 900"/>
                  <a:gd name="T18" fmla="*/ 57 w 2259"/>
                  <a:gd name="T19" fmla="*/ 0 h 900"/>
                  <a:gd name="T20" fmla="*/ 56 w 2259"/>
                  <a:gd name="T21" fmla="*/ 26 h 900"/>
                  <a:gd name="T22" fmla="*/ 49 w 2259"/>
                  <a:gd name="T23" fmla="*/ 31 h 900"/>
                  <a:gd name="T24" fmla="*/ 43 w 2259"/>
                  <a:gd name="T25" fmla="*/ 60 h 900"/>
                  <a:gd name="T26" fmla="*/ 53 w 2259"/>
                  <a:gd name="T27" fmla="*/ 81 h 900"/>
                  <a:gd name="T28" fmla="*/ 209 w 2259"/>
                  <a:gd name="T29" fmla="*/ 34 h 900"/>
                  <a:gd name="T30" fmla="*/ 198 w 2259"/>
                  <a:gd name="T31" fmla="*/ 11 h 900"/>
                  <a:gd name="T32" fmla="*/ 251 w 2259"/>
                  <a:gd name="T33" fmla="*/ 33 h 900"/>
                  <a:gd name="T34" fmla="*/ 242 w 2259"/>
                  <a:gd name="T35" fmla="*/ 39 h 900"/>
                  <a:gd name="T36" fmla="*/ 55 w 2259"/>
                  <a:gd name="T37" fmla="*/ 100 h 900"/>
                  <a:gd name="T38" fmla="*/ 39 w 2259"/>
                  <a:gd name="T39" fmla="*/ 96 h 900"/>
                  <a:gd name="T40" fmla="*/ 5 w 2259"/>
                  <a:gd name="T41" fmla="*/ 82 h 900"/>
                  <a:gd name="T42" fmla="*/ 0 w 2259"/>
                  <a:gd name="T43" fmla="*/ 67 h 900"/>
                  <a:gd name="T44" fmla="*/ 1 w 2259"/>
                  <a:gd name="T45" fmla="*/ 57 h 900"/>
                  <a:gd name="T46" fmla="*/ 1 w 2259"/>
                  <a:gd name="T47" fmla="*/ 57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6" name="Freeform 119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1 w 1340"/>
                  <a:gd name="T1" fmla="*/ 23 h 586"/>
                  <a:gd name="T2" fmla="*/ 70 w 1340"/>
                  <a:gd name="T3" fmla="*/ 0 h 586"/>
                  <a:gd name="T4" fmla="*/ 149 w 1340"/>
                  <a:gd name="T5" fmla="*/ 19 h 586"/>
                  <a:gd name="T6" fmla="*/ 134 w 1340"/>
                  <a:gd name="T7" fmla="*/ 28 h 586"/>
                  <a:gd name="T8" fmla="*/ 2 w 1340"/>
                  <a:gd name="T9" fmla="*/ 65 h 586"/>
                  <a:gd name="T10" fmla="*/ 0 w 1340"/>
                  <a:gd name="T11" fmla="*/ 48 h 586"/>
                  <a:gd name="T12" fmla="*/ 11 w 1340"/>
                  <a:gd name="T13" fmla="*/ 23 h 586"/>
                  <a:gd name="T14" fmla="*/ 11 w 1340"/>
                  <a:gd name="T15" fmla="*/ 23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7" name="Freeform 120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5 h 770"/>
                  <a:gd name="T2" fmla="*/ 3 w 1387"/>
                  <a:gd name="T3" fmla="*/ 0 h 770"/>
                  <a:gd name="T4" fmla="*/ 154 w 1387"/>
                  <a:gd name="T5" fmla="*/ 73 h 770"/>
                  <a:gd name="T6" fmla="*/ 151 w 1387"/>
                  <a:gd name="T7" fmla="*/ 85 h 770"/>
                  <a:gd name="T8" fmla="*/ 0 w 1387"/>
                  <a:gd name="T9" fmla="*/ 5 h 770"/>
                  <a:gd name="T10" fmla="*/ 0 w 1387"/>
                  <a:gd name="T11" fmla="*/ 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8" name="Freeform 121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1 w 2793"/>
                  <a:gd name="T1" fmla="*/ 31 h 946"/>
                  <a:gd name="T2" fmla="*/ 135 w 2793"/>
                  <a:gd name="T3" fmla="*/ 80 h 946"/>
                  <a:gd name="T4" fmla="*/ 130 w 2793"/>
                  <a:gd name="T5" fmla="*/ 106 h 946"/>
                  <a:gd name="T6" fmla="*/ 159 w 2793"/>
                  <a:gd name="T7" fmla="*/ 96 h 946"/>
                  <a:gd name="T8" fmla="*/ 176 w 2793"/>
                  <a:gd name="T9" fmla="*/ 89 h 946"/>
                  <a:gd name="T10" fmla="*/ 172 w 2793"/>
                  <a:gd name="T11" fmla="*/ 66 h 946"/>
                  <a:gd name="T12" fmla="*/ 214 w 2793"/>
                  <a:gd name="T13" fmla="*/ 49 h 946"/>
                  <a:gd name="T14" fmla="*/ 223 w 2793"/>
                  <a:gd name="T15" fmla="*/ 65 h 946"/>
                  <a:gd name="T16" fmla="*/ 218 w 2793"/>
                  <a:gd name="T17" fmla="*/ 93 h 946"/>
                  <a:gd name="T18" fmla="*/ 278 w 2793"/>
                  <a:gd name="T19" fmla="*/ 64 h 946"/>
                  <a:gd name="T20" fmla="*/ 294 w 2793"/>
                  <a:gd name="T21" fmla="*/ 65 h 946"/>
                  <a:gd name="T22" fmla="*/ 310 w 2793"/>
                  <a:gd name="T23" fmla="*/ 35 h 946"/>
                  <a:gd name="T24" fmla="*/ 309 w 2793"/>
                  <a:gd name="T25" fmla="*/ 12 h 946"/>
                  <a:gd name="T26" fmla="*/ 288 w 2793"/>
                  <a:gd name="T27" fmla="*/ 0 h 946"/>
                  <a:gd name="T28" fmla="*/ 133 w 2793"/>
                  <a:gd name="T29" fmla="*/ 48 h 946"/>
                  <a:gd name="T30" fmla="*/ 121 w 2793"/>
                  <a:gd name="T31" fmla="*/ 55 h 946"/>
                  <a:gd name="T32" fmla="*/ 0 w 2793"/>
                  <a:gd name="T33" fmla="*/ 13 h 946"/>
                  <a:gd name="T34" fmla="*/ 1 w 2793"/>
                  <a:gd name="T35" fmla="*/ 31 h 946"/>
                  <a:gd name="T36" fmla="*/ 1 w 2793"/>
                  <a:gd name="T37" fmla="*/ 31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29" name="Freeform 122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5 h 1267"/>
                  <a:gd name="T2" fmla="*/ 166 w 2984"/>
                  <a:gd name="T3" fmla="*/ 0 h 1267"/>
                  <a:gd name="T4" fmla="*/ 254 w 2984"/>
                  <a:gd name="T5" fmla="*/ 19 h 1267"/>
                  <a:gd name="T6" fmla="*/ 110 w 2984"/>
                  <a:gd name="T7" fmla="*/ 53 h 1267"/>
                  <a:gd name="T8" fmla="*/ 143 w 2984"/>
                  <a:gd name="T9" fmla="*/ 65 h 1267"/>
                  <a:gd name="T10" fmla="*/ 289 w 2984"/>
                  <a:gd name="T11" fmla="*/ 30 h 1267"/>
                  <a:gd name="T12" fmla="*/ 304 w 2984"/>
                  <a:gd name="T13" fmla="*/ 24 h 1267"/>
                  <a:gd name="T14" fmla="*/ 323 w 2984"/>
                  <a:gd name="T15" fmla="*/ 34 h 1267"/>
                  <a:gd name="T16" fmla="*/ 331 w 2984"/>
                  <a:gd name="T17" fmla="*/ 47 h 1267"/>
                  <a:gd name="T18" fmla="*/ 332 w 2984"/>
                  <a:gd name="T19" fmla="*/ 82 h 1267"/>
                  <a:gd name="T20" fmla="*/ 314 w 2984"/>
                  <a:gd name="T21" fmla="*/ 106 h 1267"/>
                  <a:gd name="T22" fmla="*/ 297 w 2984"/>
                  <a:gd name="T23" fmla="*/ 107 h 1267"/>
                  <a:gd name="T24" fmla="*/ 294 w 2984"/>
                  <a:gd name="T25" fmla="*/ 115 h 1267"/>
                  <a:gd name="T26" fmla="*/ 279 w 2984"/>
                  <a:gd name="T27" fmla="*/ 122 h 1267"/>
                  <a:gd name="T28" fmla="*/ 261 w 2984"/>
                  <a:gd name="T29" fmla="*/ 127 h 1267"/>
                  <a:gd name="T30" fmla="*/ 236 w 2984"/>
                  <a:gd name="T31" fmla="*/ 141 h 1267"/>
                  <a:gd name="T32" fmla="*/ 237 w 2984"/>
                  <a:gd name="T33" fmla="*/ 134 h 1267"/>
                  <a:gd name="T34" fmla="*/ 246 w 2984"/>
                  <a:gd name="T35" fmla="*/ 114 h 1267"/>
                  <a:gd name="T36" fmla="*/ 307 w 2984"/>
                  <a:gd name="T37" fmla="*/ 89 h 1267"/>
                  <a:gd name="T38" fmla="*/ 318 w 2984"/>
                  <a:gd name="T39" fmla="*/ 75 h 1267"/>
                  <a:gd name="T40" fmla="*/ 315 w 2984"/>
                  <a:gd name="T41" fmla="*/ 50 h 1267"/>
                  <a:gd name="T42" fmla="*/ 307 w 2984"/>
                  <a:gd name="T43" fmla="*/ 45 h 1267"/>
                  <a:gd name="T44" fmla="*/ 153 w 2984"/>
                  <a:gd name="T45" fmla="*/ 87 h 1267"/>
                  <a:gd name="T46" fmla="*/ 0 w 2984"/>
                  <a:gd name="T47" fmla="*/ 35 h 1267"/>
                  <a:gd name="T48" fmla="*/ 0 w 2984"/>
                  <a:gd name="T49" fmla="*/ 35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0" name="Freeform 123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7 w 1534"/>
                  <a:gd name="T1" fmla="*/ 26 h 781"/>
                  <a:gd name="T2" fmla="*/ 158 w 1534"/>
                  <a:gd name="T3" fmla="*/ 0 h 781"/>
                  <a:gd name="T4" fmla="*/ 156 w 1534"/>
                  <a:gd name="T5" fmla="*/ 15 h 781"/>
                  <a:gd name="T6" fmla="*/ 158 w 1534"/>
                  <a:gd name="T7" fmla="*/ 28 h 781"/>
                  <a:gd name="T8" fmla="*/ 170 w 1534"/>
                  <a:gd name="T9" fmla="*/ 37 h 781"/>
                  <a:gd name="T10" fmla="*/ 13 w 1534"/>
                  <a:gd name="T11" fmla="*/ 87 h 781"/>
                  <a:gd name="T12" fmla="*/ 4 w 1534"/>
                  <a:gd name="T13" fmla="*/ 82 h 781"/>
                  <a:gd name="T14" fmla="*/ 0 w 1534"/>
                  <a:gd name="T15" fmla="*/ 68 h 781"/>
                  <a:gd name="T16" fmla="*/ 6 w 1534"/>
                  <a:gd name="T17" fmla="*/ 38 h 781"/>
                  <a:gd name="T18" fmla="*/ 12 w 1534"/>
                  <a:gd name="T19" fmla="*/ 35 h 781"/>
                  <a:gd name="T20" fmla="*/ 27 w 1534"/>
                  <a:gd name="T21" fmla="*/ 65 h 781"/>
                  <a:gd name="T22" fmla="*/ 35 w 1534"/>
                  <a:gd name="T23" fmla="*/ 72 h 781"/>
                  <a:gd name="T24" fmla="*/ 36 w 1534"/>
                  <a:gd name="T25" fmla="*/ 45 h 781"/>
                  <a:gd name="T26" fmla="*/ 45 w 1534"/>
                  <a:gd name="T27" fmla="*/ 37 h 781"/>
                  <a:gd name="T28" fmla="*/ 64 w 1534"/>
                  <a:gd name="T29" fmla="*/ 43 h 781"/>
                  <a:gd name="T30" fmla="*/ 57 w 1534"/>
                  <a:gd name="T31" fmla="*/ 26 h 781"/>
                  <a:gd name="T32" fmla="*/ 57 w 1534"/>
                  <a:gd name="T33" fmla="*/ 2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1" name="Freeform 124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5 h 264"/>
                  <a:gd name="T2" fmla="*/ 34 w 468"/>
                  <a:gd name="T3" fmla="*/ 22 h 264"/>
                  <a:gd name="T4" fmla="*/ 33 w 468"/>
                  <a:gd name="T5" fmla="*/ 29 h 264"/>
                  <a:gd name="T6" fmla="*/ 48 w 468"/>
                  <a:gd name="T7" fmla="*/ 23 h 264"/>
                  <a:gd name="T8" fmla="*/ 52 w 468"/>
                  <a:gd name="T9" fmla="*/ 0 h 264"/>
                  <a:gd name="T10" fmla="*/ 0 w 468"/>
                  <a:gd name="T11" fmla="*/ 25 h 264"/>
                  <a:gd name="T12" fmla="*/ 0 w 468"/>
                  <a:gd name="T13" fmla="*/ 25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2" name="Freeform 125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3 w 3069"/>
                  <a:gd name="T1" fmla="*/ 31 h 1082"/>
                  <a:gd name="T2" fmla="*/ 0 w 3069"/>
                  <a:gd name="T3" fmla="*/ 43 h 1082"/>
                  <a:gd name="T4" fmla="*/ 30 w 3069"/>
                  <a:gd name="T5" fmla="*/ 58 h 1082"/>
                  <a:gd name="T6" fmla="*/ 34 w 3069"/>
                  <a:gd name="T7" fmla="*/ 72 h 1082"/>
                  <a:gd name="T8" fmla="*/ 35 w 3069"/>
                  <a:gd name="T9" fmla="*/ 84 h 1082"/>
                  <a:gd name="T10" fmla="*/ 31 w 3069"/>
                  <a:gd name="T11" fmla="*/ 99 h 1082"/>
                  <a:gd name="T12" fmla="*/ 41 w 3069"/>
                  <a:gd name="T13" fmla="*/ 86 h 1082"/>
                  <a:gd name="T14" fmla="*/ 45 w 3069"/>
                  <a:gd name="T15" fmla="*/ 72 h 1082"/>
                  <a:gd name="T16" fmla="*/ 44 w 3069"/>
                  <a:gd name="T17" fmla="*/ 62 h 1082"/>
                  <a:gd name="T18" fmla="*/ 160 w 3069"/>
                  <a:gd name="T19" fmla="*/ 102 h 1082"/>
                  <a:gd name="T20" fmla="*/ 324 w 3069"/>
                  <a:gd name="T21" fmla="*/ 47 h 1082"/>
                  <a:gd name="T22" fmla="*/ 329 w 3069"/>
                  <a:gd name="T23" fmla="*/ 62 h 1082"/>
                  <a:gd name="T24" fmla="*/ 329 w 3069"/>
                  <a:gd name="T25" fmla="*/ 78 h 1082"/>
                  <a:gd name="T26" fmla="*/ 317 w 3069"/>
                  <a:gd name="T27" fmla="*/ 92 h 1082"/>
                  <a:gd name="T28" fmla="*/ 263 w 3069"/>
                  <a:gd name="T29" fmla="*/ 114 h 1082"/>
                  <a:gd name="T30" fmla="*/ 261 w 3069"/>
                  <a:gd name="T31" fmla="*/ 120 h 1082"/>
                  <a:gd name="T32" fmla="*/ 323 w 3069"/>
                  <a:gd name="T33" fmla="*/ 97 h 1082"/>
                  <a:gd name="T34" fmla="*/ 335 w 3069"/>
                  <a:gd name="T35" fmla="*/ 88 h 1082"/>
                  <a:gd name="T36" fmla="*/ 341 w 3069"/>
                  <a:gd name="T37" fmla="*/ 74 h 1082"/>
                  <a:gd name="T38" fmla="*/ 339 w 3069"/>
                  <a:gd name="T39" fmla="*/ 55 h 1082"/>
                  <a:gd name="T40" fmla="*/ 331 w 3069"/>
                  <a:gd name="T41" fmla="*/ 44 h 1082"/>
                  <a:gd name="T42" fmla="*/ 322 w 3069"/>
                  <a:gd name="T43" fmla="*/ 41 h 1082"/>
                  <a:gd name="T44" fmla="*/ 299 w 3069"/>
                  <a:gd name="T45" fmla="*/ 51 h 1082"/>
                  <a:gd name="T46" fmla="*/ 163 w 3069"/>
                  <a:gd name="T47" fmla="*/ 83 h 1082"/>
                  <a:gd name="T48" fmla="*/ 31 w 3069"/>
                  <a:gd name="T49" fmla="*/ 42 h 1082"/>
                  <a:gd name="T50" fmla="*/ 156 w 3069"/>
                  <a:gd name="T51" fmla="*/ 90 h 1082"/>
                  <a:gd name="T52" fmla="*/ 156 w 3069"/>
                  <a:gd name="T53" fmla="*/ 95 h 1082"/>
                  <a:gd name="T54" fmla="*/ 6 w 3069"/>
                  <a:gd name="T55" fmla="*/ 40 h 1082"/>
                  <a:gd name="T56" fmla="*/ 10 w 3069"/>
                  <a:gd name="T57" fmla="*/ 35 h 1082"/>
                  <a:gd name="T58" fmla="*/ 177 w 3069"/>
                  <a:gd name="T59" fmla="*/ 5 h 1082"/>
                  <a:gd name="T60" fmla="*/ 259 w 3069"/>
                  <a:gd name="T61" fmla="*/ 20 h 1082"/>
                  <a:gd name="T62" fmla="*/ 173 w 3069"/>
                  <a:gd name="T63" fmla="*/ 0 h 1082"/>
                  <a:gd name="T64" fmla="*/ 3 w 3069"/>
                  <a:gd name="T65" fmla="*/ 31 h 1082"/>
                  <a:gd name="T66" fmla="*/ 3 w 3069"/>
                  <a:gd name="T67" fmla="*/ 3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3" name="Freeform 126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6 w 1894"/>
                  <a:gd name="T1" fmla="*/ 0 h 960"/>
                  <a:gd name="T2" fmla="*/ 3 w 1894"/>
                  <a:gd name="T3" fmla="*/ 12 h 960"/>
                  <a:gd name="T4" fmla="*/ 0 w 1894"/>
                  <a:gd name="T5" fmla="*/ 23 h 960"/>
                  <a:gd name="T6" fmla="*/ 161 w 1894"/>
                  <a:gd name="T7" fmla="*/ 107 h 960"/>
                  <a:gd name="T8" fmla="*/ 205 w 1894"/>
                  <a:gd name="T9" fmla="*/ 84 h 960"/>
                  <a:gd name="T10" fmla="*/ 211 w 1894"/>
                  <a:gd name="T11" fmla="*/ 70 h 960"/>
                  <a:gd name="T12" fmla="*/ 162 w 1894"/>
                  <a:gd name="T13" fmla="*/ 89 h 960"/>
                  <a:gd name="T14" fmla="*/ 50 w 1894"/>
                  <a:gd name="T15" fmla="*/ 38 h 960"/>
                  <a:gd name="T16" fmla="*/ 156 w 1894"/>
                  <a:gd name="T17" fmla="*/ 92 h 960"/>
                  <a:gd name="T18" fmla="*/ 159 w 1894"/>
                  <a:gd name="T19" fmla="*/ 100 h 960"/>
                  <a:gd name="T20" fmla="*/ 10 w 1894"/>
                  <a:gd name="T21" fmla="*/ 23 h 960"/>
                  <a:gd name="T22" fmla="*/ 9 w 1894"/>
                  <a:gd name="T23" fmla="*/ 17 h 960"/>
                  <a:gd name="T24" fmla="*/ 35 w 1894"/>
                  <a:gd name="T25" fmla="*/ 6 h 960"/>
                  <a:gd name="T26" fmla="*/ 36 w 1894"/>
                  <a:gd name="T27" fmla="*/ 0 h 960"/>
                  <a:gd name="T28" fmla="*/ 36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4" name="Freeform 127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9 h 584"/>
                  <a:gd name="T2" fmla="*/ 120 w 1584"/>
                  <a:gd name="T3" fmla="*/ 65 h 584"/>
                  <a:gd name="T4" fmla="*/ 176 w 1584"/>
                  <a:gd name="T5" fmla="*/ 42 h 584"/>
                  <a:gd name="T6" fmla="*/ 176 w 1584"/>
                  <a:gd name="T7" fmla="*/ 37 h 584"/>
                  <a:gd name="T8" fmla="*/ 133 w 1584"/>
                  <a:gd name="T9" fmla="*/ 54 h 584"/>
                  <a:gd name="T10" fmla="*/ 139 w 1584"/>
                  <a:gd name="T11" fmla="*/ 40 h 584"/>
                  <a:gd name="T12" fmla="*/ 161 w 1584"/>
                  <a:gd name="T13" fmla="*/ 31 h 584"/>
                  <a:gd name="T14" fmla="*/ 138 w 1584"/>
                  <a:gd name="T15" fmla="*/ 34 h 584"/>
                  <a:gd name="T16" fmla="*/ 136 w 1584"/>
                  <a:gd name="T17" fmla="*/ 19 h 584"/>
                  <a:gd name="T18" fmla="*/ 128 w 1584"/>
                  <a:gd name="T19" fmla="*/ 2 h 584"/>
                  <a:gd name="T20" fmla="*/ 123 w 1584"/>
                  <a:gd name="T21" fmla="*/ 6 h 584"/>
                  <a:gd name="T22" fmla="*/ 130 w 1584"/>
                  <a:gd name="T23" fmla="*/ 19 h 584"/>
                  <a:gd name="T24" fmla="*/ 74 w 1584"/>
                  <a:gd name="T25" fmla="*/ 0 h 584"/>
                  <a:gd name="T26" fmla="*/ 130 w 1584"/>
                  <a:gd name="T27" fmla="*/ 28 h 584"/>
                  <a:gd name="T28" fmla="*/ 131 w 1584"/>
                  <a:gd name="T29" fmla="*/ 36 h 584"/>
                  <a:gd name="T30" fmla="*/ 127 w 1584"/>
                  <a:gd name="T31" fmla="*/ 47 h 584"/>
                  <a:gd name="T32" fmla="*/ 40 w 1584"/>
                  <a:gd name="T33" fmla="*/ 12 h 584"/>
                  <a:gd name="T34" fmla="*/ 126 w 1584"/>
                  <a:gd name="T35" fmla="*/ 52 h 584"/>
                  <a:gd name="T36" fmla="*/ 120 w 1584"/>
                  <a:gd name="T37" fmla="*/ 60 h 584"/>
                  <a:gd name="T38" fmla="*/ 0 w 1584"/>
                  <a:gd name="T39" fmla="*/ 9 h 584"/>
                  <a:gd name="T40" fmla="*/ 0 w 1584"/>
                  <a:gd name="T41" fmla="*/ 9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5" name="Freeform 128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42 h 1460"/>
                  <a:gd name="T2" fmla="*/ 46 w 1109"/>
                  <a:gd name="T3" fmla="*/ 28 h 1460"/>
                  <a:gd name="T4" fmla="*/ 123 w 1109"/>
                  <a:gd name="T5" fmla="*/ 0 h 1460"/>
                  <a:gd name="T6" fmla="*/ 70 w 1109"/>
                  <a:gd name="T7" fmla="*/ 27 h 1460"/>
                  <a:gd name="T8" fmla="*/ 79 w 1109"/>
                  <a:gd name="T9" fmla="*/ 38 h 1460"/>
                  <a:gd name="T10" fmla="*/ 79 w 1109"/>
                  <a:gd name="T11" fmla="*/ 52 h 1460"/>
                  <a:gd name="T12" fmla="*/ 72 w 1109"/>
                  <a:gd name="T13" fmla="*/ 75 h 1460"/>
                  <a:gd name="T14" fmla="*/ 62 w 1109"/>
                  <a:gd name="T15" fmla="*/ 100 h 1460"/>
                  <a:gd name="T16" fmla="*/ 61 w 1109"/>
                  <a:gd name="T17" fmla="*/ 113 h 1460"/>
                  <a:gd name="T18" fmla="*/ 70 w 1109"/>
                  <a:gd name="T19" fmla="*/ 133 h 1460"/>
                  <a:gd name="T20" fmla="*/ 57 w 1109"/>
                  <a:gd name="T21" fmla="*/ 117 h 1460"/>
                  <a:gd name="T22" fmla="*/ 55 w 1109"/>
                  <a:gd name="T23" fmla="*/ 100 h 1460"/>
                  <a:gd name="T24" fmla="*/ 65 w 1109"/>
                  <a:gd name="T25" fmla="*/ 71 h 1460"/>
                  <a:gd name="T26" fmla="*/ 73 w 1109"/>
                  <a:gd name="T27" fmla="*/ 50 h 1460"/>
                  <a:gd name="T28" fmla="*/ 61 w 1109"/>
                  <a:gd name="T29" fmla="*/ 28 h 1460"/>
                  <a:gd name="T30" fmla="*/ 27 w 1109"/>
                  <a:gd name="T31" fmla="*/ 41 h 1460"/>
                  <a:gd name="T32" fmla="*/ 30 w 1109"/>
                  <a:gd name="T33" fmla="*/ 48 h 1460"/>
                  <a:gd name="T34" fmla="*/ 33 w 1109"/>
                  <a:gd name="T35" fmla="*/ 65 h 1460"/>
                  <a:gd name="T36" fmla="*/ 30 w 1109"/>
                  <a:gd name="T37" fmla="*/ 85 h 1460"/>
                  <a:gd name="T38" fmla="*/ 25 w 1109"/>
                  <a:gd name="T39" fmla="*/ 104 h 1460"/>
                  <a:gd name="T40" fmla="*/ 23 w 1109"/>
                  <a:gd name="T41" fmla="*/ 123 h 1460"/>
                  <a:gd name="T42" fmla="*/ 28 w 1109"/>
                  <a:gd name="T43" fmla="*/ 143 h 1460"/>
                  <a:gd name="T44" fmla="*/ 41 w 1109"/>
                  <a:gd name="T45" fmla="*/ 162 h 1460"/>
                  <a:gd name="T46" fmla="*/ 28 w 1109"/>
                  <a:gd name="T47" fmla="*/ 154 h 1460"/>
                  <a:gd name="T48" fmla="*/ 19 w 1109"/>
                  <a:gd name="T49" fmla="*/ 133 h 1460"/>
                  <a:gd name="T50" fmla="*/ 17 w 1109"/>
                  <a:gd name="T51" fmla="*/ 110 h 1460"/>
                  <a:gd name="T52" fmla="*/ 24 w 1109"/>
                  <a:gd name="T53" fmla="*/ 80 h 1460"/>
                  <a:gd name="T54" fmla="*/ 26 w 1109"/>
                  <a:gd name="T55" fmla="*/ 61 h 1460"/>
                  <a:gd name="T56" fmla="*/ 17 w 1109"/>
                  <a:gd name="T57" fmla="*/ 43 h 1460"/>
                  <a:gd name="T58" fmla="*/ 0 w 1109"/>
                  <a:gd name="T59" fmla="*/ 42 h 1460"/>
                  <a:gd name="T60" fmla="*/ 0 w 1109"/>
                  <a:gd name="T61" fmla="*/ 42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6" name="Freeform 129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3 w 288"/>
                  <a:gd name="T1" fmla="*/ 38 h 344"/>
                  <a:gd name="T2" fmla="*/ 0 w 288"/>
                  <a:gd name="T3" fmla="*/ 18 h 344"/>
                  <a:gd name="T4" fmla="*/ 8 w 288"/>
                  <a:gd name="T5" fmla="*/ 0 h 344"/>
                  <a:gd name="T6" fmla="*/ 15 w 288"/>
                  <a:gd name="T7" fmla="*/ 1 h 344"/>
                  <a:gd name="T8" fmla="*/ 32 w 288"/>
                  <a:gd name="T9" fmla="*/ 9 h 344"/>
                  <a:gd name="T10" fmla="*/ 12 w 288"/>
                  <a:gd name="T11" fmla="*/ 7 h 344"/>
                  <a:gd name="T12" fmla="*/ 5 w 288"/>
                  <a:gd name="T13" fmla="*/ 19 h 344"/>
                  <a:gd name="T14" fmla="*/ 3 w 288"/>
                  <a:gd name="T15" fmla="*/ 38 h 344"/>
                  <a:gd name="T16" fmla="*/ 3 w 288"/>
                  <a:gd name="T17" fmla="*/ 38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7" name="Freeform 130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7 w 908"/>
                  <a:gd name="T1" fmla="*/ 106 h 1082"/>
                  <a:gd name="T2" fmla="*/ 64 w 908"/>
                  <a:gd name="T3" fmla="*/ 80 h 1082"/>
                  <a:gd name="T4" fmla="*/ 77 w 908"/>
                  <a:gd name="T5" fmla="*/ 78 h 1082"/>
                  <a:gd name="T6" fmla="*/ 87 w 908"/>
                  <a:gd name="T7" fmla="*/ 69 h 1082"/>
                  <a:gd name="T8" fmla="*/ 96 w 908"/>
                  <a:gd name="T9" fmla="*/ 48 h 1082"/>
                  <a:gd name="T10" fmla="*/ 92 w 908"/>
                  <a:gd name="T11" fmla="*/ 18 h 1082"/>
                  <a:gd name="T12" fmla="*/ 78 w 908"/>
                  <a:gd name="T13" fmla="*/ 6 h 1082"/>
                  <a:gd name="T14" fmla="*/ 53 w 908"/>
                  <a:gd name="T15" fmla="*/ 14 h 1082"/>
                  <a:gd name="T16" fmla="*/ 74 w 908"/>
                  <a:gd name="T17" fmla="*/ 0 h 1082"/>
                  <a:gd name="T18" fmla="*/ 87 w 908"/>
                  <a:gd name="T19" fmla="*/ 4 h 1082"/>
                  <a:gd name="T20" fmla="*/ 98 w 908"/>
                  <a:gd name="T21" fmla="*/ 17 h 1082"/>
                  <a:gd name="T22" fmla="*/ 101 w 908"/>
                  <a:gd name="T23" fmla="*/ 41 h 1082"/>
                  <a:gd name="T24" fmla="*/ 100 w 908"/>
                  <a:gd name="T25" fmla="*/ 59 h 1082"/>
                  <a:gd name="T26" fmla="*/ 88 w 908"/>
                  <a:gd name="T27" fmla="*/ 80 h 1082"/>
                  <a:gd name="T28" fmla="*/ 81 w 908"/>
                  <a:gd name="T29" fmla="*/ 85 h 1082"/>
                  <a:gd name="T30" fmla="*/ 67 w 908"/>
                  <a:gd name="T31" fmla="*/ 85 h 1082"/>
                  <a:gd name="T32" fmla="*/ 0 w 908"/>
                  <a:gd name="T33" fmla="*/ 120 h 1082"/>
                  <a:gd name="T34" fmla="*/ 7 w 908"/>
                  <a:gd name="T35" fmla="*/ 106 h 1082"/>
                  <a:gd name="T36" fmla="*/ 7 w 908"/>
                  <a:gd name="T37" fmla="*/ 106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8" name="Freeform 131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5 w 3257"/>
                  <a:gd name="T1" fmla="*/ 0 h 1259"/>
                  <a:gd name="T2" fmla="*/ 0 w 3257"/>
                  <a:gd name="T3" fmla="*/ 11 h 1259"/>
                  <a:gd name="T4" fmla="*/ 1 w 3257"/>
                  <a:gd name="T5" fmla="*/ 36 h 1259"/>
                  <a:gd name="T6" fmla="*/ 7 w 3257"/>
                  <a:gd name="T7" fmla="*/ 50 h 1259"/>
                  <a:gd name="T8" fmla="*/ 18 w 3257"/>
                  <a:gd name="T9" fmla="*/ 54 h 1259"/>
                  <a:gd name="T10" fmla="*/ 38 w 3257"/>
                  <a:gd name="T11" fmla="*/ 69 h 1259"/>
                  <a:gd name="T12" fmla="*/ 84 w 3257"/>
                  <a:gd name="T13" fmla="*/ 102 h 1259"/>
                  <a:gd name="T14" fmla="*/ 95 w 3257"/>
                  <a:gd name="T15" fmla="*/ 104 h 1259"/>
                  <a:gd name="T16" fmla="*/ 108 w 3257"/>
                  <a:gd name="T17" fmla="*/ 111 h 1259"/>
                  <a:gd name="T18" fmla="*/ 113 w 3257"/>
                  <a:gd name="T19" fmla="*/ 120 h 1259"/>
                  <a:gd name="T20" fmla="*/ 148 w 3257"/>
                  <a:gd name="T21" fmla="*/ 138 h 1259"/>
                  <a:gd name="T22" fmla="*/ 163 w 3257"/>
                  <a:gd name="T23" fmla="*/ 140 h 1259"/>
                  <a:gd name="T24" fmla="*/ 361 w 3257"/>
                  <a:gd name="T25" fmla="*/ 78 h 1259"/>
                  <a:gd name="T26" fmla="*/ 360 w 3257"/>
                  <a:gd name="T27" fmla="*/ 64 h 1259"/>
                  <a:gd name="T28" fmla="*/ 307 w 3257"/>
                  <a:gd name="T29" fmla="*/ 47 h 1259"/>
                  <a:gd name="T30" fmla="*/ 356 w 3257"/>
                  <a:gd name="T31" fmla="*/ 69 h 1259"/>
                  <a:gd name="T32" fmla="*/ 161 w 3257"/>
                  <a:gd name="T33" fmla="*/ 131 h 1259"/>
                  <a:gd name="T34" fmla="*/ 148 w 3257"/>
                  <a:gd name="T35" fmla="*/ 120 h 1259"/>
                  <a:gd name="T36" fmla="*/ 142 w 3257"/>
                  <a:gd name="T37" fmla="*/ 104 h 1259"/>
                  <a:gd name="T38" fmla="*/ 147 w 3257"/>
                  <a:gd name="T39" fmla="*/ 72 h 1259"/>
                  <a:gd name="T40" fmla="*/ 138 w 3257"/>
                  <a:gd name="T41" fmla="*/ 87 h 1259"/>
                  <a:gd name="T42" fmla="*/ 136 w 3257"/>
                  <a:gd name="T43" fmla="*/ 104 h 1259"/>
                  <a:gd name="T44" fmla="*/ 142 w 3257"/>
                  <a:gd name="T45" fmla="*/ 124 h 1259"/>
                  <a:gd name="T46" fmla="*/ 147 w 3257"/>
                  <a:gd name="T47" fmla="*/ 131 h 1259"/>
                  <a:gd name="T48" fmla="*/ 118 w 3257"/>
                  <a:gd name="T49" fmla="*/ 117 h 1259"/>
                  <a:gd name="T50" fmla="*/ 113 w 3257"/>
                  <a:gd name="T51" fmla="*/ 103 h 1259"/>
                  <a:gd name="T52" fmla="*/ 111 w 3257"/>
                  <a:gd name="T53" fmla="*/ 83 h 1259"/>
                  <a:gd name="T54" fmla="*/ 115 w 3257"/>
                  <a:gd name="T55" fmla="*/ 68 h 1259"/>
                  <a:gd name="T56" fmla="*/ 108 w 3257"/>
                  <a:gd name="T57" fmla="*/ 79 h 1259"/>
                  <a:gd name="T58" fmla="*/ 106 w 3257"/>
                  <a:gd name="T59" fmla="*/ 94 h 1259"/>
                  <a:gd name="T60" fmla="*/ 104 w 3257"/>
                  <a:gd name="T61" fmla="*/ 102 h 1259"/>
                  <a:gd name="T62" fmla="*/ 94 w 3257"/>
                  <a:gd name="T63" fmla="*/ 96 h 1259"/>
                  <a:gd name="T64" fmla="*/ 92 w 3257"/>
                  <a:gd name="T65" fmla="*/ 78 h 1259"/>
                  <a:gd name="T66" fmla="*/ 98 w 3257"/>
                  <a:gd name="T67" fmla="*/ 57 h 1259"/>
                  <a:gd name="T68" fmla="*/ 91 w 3257"/>
                  <a:gd name="T69" fmla="*/ 66 h 1259"/>
                  <a:gd name="T70" fmla="*/ 86 w 3257"/>
                  <a:gd name="T71" fmla="*/ 80 h 1259"/>
                  <a:gd name="T72" fmla="*/ 86 w 3257"/>
                  <a:gd name="T73" fmla="*/ 95 h 1259"/>
                  <a:gd name="T74" fmla="*/ 20 w 3257"/>
                  <a:gd name="T75" fmla="*/ 49 h 1259"/>
                  <a:gd name="T76" fmla="*/ 20 w 3257"/>
                  <a:gd name="T77" fmla="*/ 36 h 1259"/>
                  <a:gd name="T78" fmla="*/ 20 w 3257"/>
                  <a:gd name="T79" fmla="*/ 25 h 1259"/>
                  <a:gd name="T80" fmla="*/ 15 w 3257"/>
                  <a:gd name="T81" fmla="*/ 32 h 1259"/>
                  <a:gd name="T82" fmla="*/ 12 w 3257"/>
                  <a:gd name="T83" fmla="*/ 44 h 1259"/>
                  <a:gd name="T84" fmla="*/ 5 w 3257"/>
                  <a:gd name="T85" fmla="*/ 31 h 1259"/>
                  <a:gd name="T86" fmla="*/ 5 w 3257"/>
                  <a:gd name="T87" fmla="*/ 13 h 1259"/>
                  <a:gd name="T88" fmla="*/ 17 w 3257"/>
                  <a:gd name="T89" fmla="*/ 6 h 1259"/>
                  <a:gd name="T90" fmla="*/ 5 w 3257"/>
                  <a:gd name="T91" fmla="*/ 0 h 1259"/>
                  <a:gd name="T92" fmla="*/ 5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39" name="Freeform 132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6 w 300"/>
                  <a:gd name="T1" fmla="*/ 0 h 454"/>
                  <a:gd name="T2" fmla="*/ 9 w 300"/>
                  <a:gd name="T3" fmla="*/ 6 h 454"/>
                  <a:gd name="T4" fmla="*/ 5 w 300"/>
                  <a:gd name="T5" fmla="*/ 15 h 454"/>
                  <a:gd name="T6" fmla="*/ 0 w 300"/>
                  <a:gd name="T7" fmla="*/ 39 h 454"/>
                  <a:gd name="T8" fmla="*/ 5 w 300"/>
                  <a:gd name="T9" fmla="*/ 51 h 454"/>
                  <a:gd name="T10" fmla="*/ 33 w 300"/>
                  <a:gd name="T11" fmla="*/ 42 h 454"/>
                  <a:gd name="T12" fmla="*/ 27 w 300"/>
                  <a:gd name="T13" fmla="*/ 35 h 454"/>
                  <a:gd name="T14" fmla="*/ 9 w 300"/>
                  <a:gd name="T15" fmla="*/ 40 h 454"/>
                  <a:gd name="T16" fmla="*/ 9 w 300"/>
                  <a:gd name="T17" fmla="*/ 20 h 454"/>
                  <a:gd name="T18" fmla="*/ 17 w 300"/>
                  <a:gd name="T19" fmla="*/ 14 h 454"/>
                  <a:gd name="T20" fmla="*/ 16 w 300"/>
                  <a:gd name="T21" fmla="*/ 0 h 454"/>
                  <a:gd name="T22" fmla="*/ 16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0" name="Freeform 133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 w 470"/>
                  <a:gd name="T1" fmla="*/ 11 h 161"/>
                  <a:gd name="T2" fmla="*/ 52 w 470"/>
                  <a:gd name="T3" fmla="*/ 0 h 161"/>
                  <a:gd name="T4" fmla="*/ 0 w 470"/>
                  <a:gd name="T5" fmla="*/ 18 h 161"/>
                  <a:gd name="T6" fmla="*/ 1 w 470"/>
                  <a:gd name="T7" fmla="*/ 11 h 161"/>
                  <a:gd name="T8" fmla="*/ 1 w 470"/>
                  <a:gd name="T9" fmla="*/ 11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1" name="Freeform 134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7 w 3052"/>
                  <a:gd name="T1" fmla="*/ 0 h 1482"/>
                  <a:gd name="T2" fmla="*/ 0 w 3052"/>
                  <a:gd name="T3" fmla="*/ 4 h 1482"/>
                  <a:gd name="T4" fmla="*/ 1 w 3052"/>
                  <a:gd name="T5" fmla="*/ 14 h 1482"/>
                  <a:gd name="T6" fmla="*/ 86 w 3052"/>
                  <a:gd name="T7" fmla="*/ 149 h 1482"/>
                  <a:gd name="T8" fmla="*/ 312 w 3052"/>
                  <a:gd name="T9" fmla="*/ 123 h 1482"/>
                  <a:gd name="T10" fmla="*/ 322 w 3052"/>
                  <a:gd name="T11" fmla="*/ 128 h 1482"/>
                  <a:gd name="T12" fmla="*/ 328 w 3052"/>
                  <a:gd name="T13" fmla="*/ 137 h 1482"/>
                  <a:gd name="T14" fmla="*/ 321 w 3052"/>
                  <a:gd name="T15" fmla="*/ 158 h 1482"/>
                  <a:gd name="T16" fmla="*/ 284 w 3052"/>
                  <a:gd name="T17" fmla="*/ 165 h 1482"/>
                  <a:gd name="T18" fmla="*/ 323 w 3052"/>
                  <a:gd name="T19" fmla="*/ 165 h 1482"/>
                  <a:gd name="T20" fmla="*/ 339 w 3052"/>
                  <a:gd name="T21" fmla="*/ 140 h 1482"/>
                  <a:gd name="T22" fmla="*/ 338 w 3052"/>
                  <a:gd name="T23" fmla="*/ 120 h 1482"/>
                  <a:gd name="T24" fmla="*/ 331 w 3052"/>
                  <a:gd name="T25" fmla="*/ 110 h 1482"/>
                  <a:gd name="T26" fmla="*/ 292 w 3052"/>
                  <a:gd name="T27" fmla="*/ 116 h 1482"/>
                  <a:gd name="T28" fmla="*/ 284 w 3052"/>
                  <a:gd name="T29" fmla="*/ 119 h 1482"/>
                  <a:gd name="T30" fmla="*/ 276 w 3052"/>
                  <a:gd name="T31" fmla="*/ 116 h 1482"/>
                  <a:gd name="T32" fmla="*/ 98 w 3052"/>
                  <a:gd name="T33" fmla="*/ 137 h 1482"/>
                  <a:gd name="T34" fmla="*/ 43 w 3052"/>
                  <a:gd name="T35" fmla="*/ 59 h 1482"/>
                  <a:gd name="T36" fmla="*/ 92 w 3052"/>
                  <a:gd name="T37" fmla="*/ 137 h 1482"/>
                  <a:gd name="T38" fmla="*/ 87 w 3052"/>
                  <a:gd name="T39" fmla="*/ 144 h 1482"/>
                  <a:gd name="T40" fmla="*/ 3 w 3052"/>
                  <a:gd name="T41" fmla="*/ 8 h 1482"/>
                  <a:gd name="T42" fmla="*/ 25 w 3052"/>
                  <a:gd name="T43" fmla="*/ 4 h 1482"/>
                  <a:gd name="T44" fmla="*/ 27 w 3052"/>
                  <a:gd name="T45" fmla="*/ 0 h 1482"/>
                  <a:gd name="T46" fmla="*/ 27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2" name="Freeform 135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8 w 547"/>
                  <a:gd name="T1" fmla="*/ 0 h 1281"/>
                  <a:gd name="T2" fmla="*/ 9 w 547"/>
                  <a:gd name="T3" fmla="*/ 11 h 1281"/>
                  <a:gd name="T4" fmla="*/ 7 w 547"/>
                  <a:gd name="T5" fmla="*/ 19 h 1281"/>
                  <a:gd name="T6" fmla="*/ 4 w 547"/>
                  <a:gd name="T7" fmla="*/ 25 h 1281"/>
                  <a:gd name="T8" fmla="*/ 0 w 547"/>
                  <a:gd name="T9" fmla="*/ 28 h 1281"/>
                  <a:gd name="T10" fmla="*/ 16 w 547"/>
                  <a:gd name="T11" fmla="*/ 59 h 1281"/>
                  <a:gd name="T12" fmla="*/ 61 w 547"/>
                  <a:gd name="T13" fmla="*/ 142 h 1281"/>
                  <a:gd name="T14" fmla="*/ 28 w 547"/>
                  <a:gd name="T15" fmla="*/ 67 h 1281"/>
                  <a:gd name="T16" fmla="*/ 7 w 547"/>
                  <a:gd name="T17" fmla="*/ 28 h 1281"/>
                  <a:gd name="T18" fmla="*/ 27 w 547"/>
                  <a:gd name="T19" fmla="*/ 52 h 1281"/>
                  <a:gd name="T20" fmla="*/ 12 w 547"/>
                  <a:gd name="T21" fmla="*/ 21 h 1281"/>
                  <a:gd name="T22" fmla="*/ 16 w 547"/>
                  <a:gd name="T23" fmla="*/ 10 h 1281"/>
                  <a:gd name="T24" fmla="*/ 8 w 547"/>
                  <a:gd name="T25" fmla="*/ 0 h 1281"/>
                  <a:gd name="T26" fmla="*/ 8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3" name="Freeform 136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8 w 3277"/>
                  <a:gd name="T1" fmla="*/ 0 h 1467"/>
                  <a:gd name="T2" fmla="*/ 13 w 3277"/>
                  <a:gd name="T3" fmla="*/ 7 h 1467"/>
                  <a:gd name="T4" fmla="*/ 1 w 3277"/>
                  <a:gd name="T5" fmla="*/ 9 h 1467"/>
                  <a:gd name="T6" fmla="*/ 0 w 3277"/>
                  <a:gd name="T7" fmla="*/ 17 h 1467"/>
                  <a:gd name="T8" fmla="*/ 49 w 3277"/>
                  <a:gd name="T9" fmla="*/ 110 h 1467"/>
                  <a:gd name="T10" fmla="*/ 71 w 3277"/>
                  <a:gd name="T11" fmla="*/ 163 h 1467"/>
                  <a:gd name="T12" fmla="*/ 281 w 3277"/>
                  <a:gd name="T13" fmla="*/ 137 h 1467"/>
                  <a:gd name="T14" fmla="*/ 289 w 3277"/>
                  <a:gd name="T15" fmla="*/ 134 h 1467"/>
                  <a:gd name="T16" fmla="*/ 300 w 3277"/>
                  <a:gd name="T17" fmla="*/ 138 h 1467"/>
                  <a:gd name="T18" fmla="*/ 338 w 3277"/>
                  <a:gd name="T19" fmla="*/ 133 h 1467"/>
                  <a:gd name="T20" fmla="*/ 355 w 3277"/>
                  <a:gd name="T21" fmla="*/ 117 h 1467"/>
                  <a:gd name="T22" fmla="*/ 364 w 3277"/>
                  <a:gd name="T23" fmla="*/ 78 h 1467"/>
                  <a:gd name="T24" fmla="*/ 358 w 3277"/>
                  <a:gd name="T25" fmla="*/ 51 h 1467"/>
                  <a:gd name="T26" fmla="*/ 331 w 3277"/>
                  <a:gd name="T27" fmla="*/ 27 h 1467"/>
                  <a:gd name="T28" fmla="*/ 279 w 3277"/>
                  <a:gd name="T29" fmla="*/ 40 h 1467"/>
                  <a:gd name="T30" fmla="*/ 326 w 3277"/>
                  <a:gd name="T31" fmla="*/ 41 h 1467"/>
                  <a:gd name="T32" fmla="*/ 346 w 3277"/>
                  <a:gd name="T33" fmla="*/ 57 h 1467"/>
                  <a:gd name="T34" fmla="*/ 355 w 3277"/>
                  <a:gd name="T35" fmla="*/ 70 h 1467"/>
                  <a:gd name="T36" fmla="*/ 356 w 3277"/>
                  <a:gd name="T37" fmla="*/ 90 h 1467"/>
                  <a:gd name="T38" fmla="*/ 348 w 3277"/>
                  <a:gd name="T39" fmla="*/ 114 h 1467"/>
                  <a:gd name="T40" fmla="*/ 338 w 3277"/>
                  <a:gd name="T41" fmla="*/ 125 h 1467"/>
                  <a:gd name="T42" fmla="*/ 308 w 3277"/>
                  <a:gd name="T43" fmla="*/ 129 h 1467"/>
                  <a:gd name="T44" fmla="*/ 294 w 3277"/>
                  <a:gd name="T45" fmla="*/ 125 h 1467"/>
                  <a:gd name="T46" fmla="*/ 275 w 3277"/>
                  <a:gd name="T47" fmla="*/ 134 h 1467"/>
                  <a:gd name="T48" fmla="*/ 76 w 3277"/>
                  <a:gd name="T49" fmla="*/ 151 h 1467"/>
                  <a:gd name="T50" fmla="*/ 6 w 3277"/>
                  <a:gd name="T51" fmla="*/ 12 h 1467"/>
                  <a:gd name="T52" fmla="*/ 30 w 3277"/>
                  <a:gd name="T53" fmla="*/ 5 h 1467"/>
                  <a:gd name="T54" fmla="*/ 28 w 3277"/>
                  <a:gd name="T55" fmla="*/ 0 h 1467"/>
                  <a:gd name="T56" fmla="*/ 28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4" name="Freeform 137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54 h 489"/>
                  <a:gd name="T2" fmla="*/ 15 w 1656"/>
                  <a:gd name="T3" fmla="*/ 41 h 489"/>
                  <a:gd name="T4" fmla="*/ 21 w 1656"/>
                  <a:gd name="T5" fmla="*/ 28 h 489"/>
                  <a:gd name="T6" fmla="*/ 20 w 1656"/>
                  <a:gd name="T7" fmla="*/ 14 h 489"/>
                  <a:gd name="T8" fmla="*/ 134 w 1656"/>
                  <a:gd name="T9" fmla="*/ 0 h 489"/>
                  <a:gd name="T10" fmla="*/ 32 w 1656"/>
                  <a:gd name="T11" fmla="*/ 17 h 489"/>
                  <a:gd name="T12" fmla="*/ 28 w 1656"/>
                  <a:gd name="T13" fmla="*/ 30 h 489"/>
                  <a:gd name="T14" fmla="*/ 114 w 1656"/>
                  <a:gd name="T15" fmla="*/ 25 h 489"/>
                  <a:gd name="T16" fmla="*/ 26 w 1656"/>
                  <a:gd name="T17" fmla="*/ 38 h 489"/>
                  <a:gd name="T18" fmla="*/ 21 w 1656"/>
                  <a:gd name="T19" fmla="*/ 43 h 489"/>
                  <a:gd name="T20" fmla="*/ 16 w 1656"/>
                  <a:gd name="T21" fmla="*/ 46 h 489"/>
                  <a:gd name="T22" fmla="*/ 184 w 1656"/>
                  <a:gd name="T23" fmla="*/ 36 h 489"/>
                  <a:gd name="T24" fmla="*/ 0 w 1656"/>
                  <a:gd name="T25" fmla="*/ 54 h 489"/>
                  <a:gd name="T26" fmla="*/ 0 w 1656"/>
                  <a:gd name="T27" fmla="*/ 54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5" name="Freeform 138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32 w 759"/>
                  <a:gd name="T1" fmla="*/ 0 h 332"/>
                  <a:gd name="T2" fmla="*/ 0 w 759"/>
                  <a:gd name="T3" fmla="*/ 2 h 332"/>
                  <a:gd name="T4" fmla="*/ 25 w 759"/>
                  <a:gd name="T5" fmla="*/ 37 h 332"/>
                  <a:gd name="T6" fmla="*/ 84 w 759"/>
                  <a:gd name="T7" fmla="*/ 32 h 332"/>
                  <a:gd name="T8" fmla="*/ 78 w 759"/>
                  <a:gd name="T9" fmla="*/ 28 h 332"/>
                  <a:gd name="T10" fmla="*/ 29 w 759"/>
                  <a:gd name="T11" fmla="*/ 30 h 332"/>
                  <a:gd name="T12" fmla="*/ 16 w 759"/>
                  <a:gd name="T13" fmla="*/ 8 h 332"/>
                  <a:gd name="T14" fmla="*/ 40 w 759"/>
                  <a:gd name="T15" fmla="*/ 2 h 332"/>
                  <a:gd name="T16" fmla="*/ 32 w 759"/>
                  <a:gd name="T17" fmla="*/ 0 h 332"/>
                  <a:gd name="T18" fmla="*/ 3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6" name="Freeform 139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9 h 84"/>
                  <a:gd name="T2" fmla="*/ 13 w 657"/>
                  <a:gd name="T3" fmla="*/ 8 h 84"/>
                  <a:gd name="T4" fmla="*/ 37 w 657"/>
                  <a:gd name="T5" fmla="*/ 5 h 84"/>
                  <a:gd name="T6" fmla="*/ 62 w 657"/>
                  <a:gd name="T7" fmla="*/ 1 h 84"/>
                  <a:gd name="T8" fmla="*/ 73 w 657"/>
                  <a:gd name="T9" fmla="*/ 0 h 84"/>
                  <a:gd name="T10" fmla="*/ 18 w 657"/>
                  <a:gd name="T11" fmla="*/ 2 h 84"/>
                  <a:gd name="T12" fmla="*/ 0 w 657"/>
                  <a:gd name="T13" fmla="*/ 9 h 84"/>
                  <a:gd name="T14" fmla="*/ 0 w 657"/>
                  <a:gd name="T15" fmla="*/ 9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7" name="Freeform 140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203 w 1825"/>
                  <a:gd name="T1" fmla="*/ 11 h 451"/>
                  <a:gd name="T2" fmla="*/ 170 w 1825"/>
                  <a:gd name="T3" fmla="*/ 5 h 451"/>
                  <a:gd name="T4" fmla="*/ 163 w 1825"/>
                  <a:gd name="T5" fmla="*/ 0 h 451"/>
                  <a:gd name="T6" fmla="*/ 154 w 1825"/>
                  <a:gd name="T7" fmla="*/ 0 h 451"/>
                  <a:gd name="T8" fmla="*/ 0 w 1825"/>
                  <a:gd name="T9" fmla="*/ 34 h 451"/>
                  <a:gd name="T10" fmla="*/ 50 w 1825"/>
                  <a:gd name="T11" fmla="*/ 50 h 451"/>
                  <a:gd name="T12" fmla="*/ 181 w 1825"/>
                  <a:gd name="T13" fmla="*/ 17 h 451"/>
                  <a:gd name="T14" fmla="*/ 48 w 1825"/>
                  <a:gd name="T15" fmla="*/ 43 h 451"/>
                  <a:gd name="T16" fmla="*/ 34 w 1825"/>
                  <a:gd name="T17" fmla="*/ 34 h 451"/>
                  <a:gd name="T18" fmla="*/ 155 w 1825"/>
                  <a:gd name="T19" fmla="*/ 5 h 451"/>
                  <a:gd name="T20" fmla="*/ 164 w 1825"/>
                  <a:gd name="T21" fmla="*/ 7 h 451"/>
                  <a:gd name="T22" fmla="*/ 203 w 1825"/>
                  <a:gd name="T23" fmla="*/ 11 h 451"/>
                  <a:gd name="T24" fmla="*/ 203 w 1825"/>
                  <a:gd name="T25" fmla="*/ 11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8" name="Freeform 141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43 h 382"/>
                  <a:gd name="T2" fmla="*/ 30 w 945"/>
                  <a:gd name="T3" fmla="*/ 13 h 382"/>
                  <a:gd name="T4" fmla="*/ 74 w 945"/>
                  <a:gd name="T5" fmla="*/ 0 h 382"/>
                  <a:gd name="T6" fmla="*/ 105 w 945"/>
                  <a:gd name="T7" fmla="*/ 13 h 382"/>
                  <a:gd name="T8" fmla="*/ 0 w 945"/>
                  <a:gd name="T9" fmla="*/ 43 h 382"/>
                  <a:gd name="T10" fmla="*/ 0 w 945"/>
                  <a:gd name="T11" fmla="*/ 43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49" name="Freeform 142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104 w 1682"/>
                  <a:gd name="T1" fmla="*/ 0 h 1174"/>
                  <a:gd name="T2" fmla="*/ 183 w 1682"/>
                  <a:gd name="T3" fmla="*/ 21 h 1174"/>
                  <a:gd name="T4" fmla="*/ 187 w 1682"/>
                  <a:gd name="T5" fmla="*/ 33 h 1174"/>
                  <a:gd name="T6" fmla="*/ 149 w 1682"/>
                  <a:gd name="T7" fmla="*/ 46 h 1174"/>
                  <a:gd name="T8" fmla="*/ 144 w 1682"/>
                  <a:gd name="T9" fmla="*/ 56 h 1174"/>
                  <a:gd name="T10" fmla="*/ 146 w 1682"/>
                  <a:gd name="T11" fmla="*/ 67 h 1174"/>
                  <a:gd name="T12" fmla="*/ 152 w 1682"/>
                  <a:gd name="T13" fmla="*/ 75 h 1174"/>
                  <a:gd name="T14" fmla="*/ 163 w 1682"/>
                  <a:gd name="T15" fmla="*/ 81 h 1174"/>
                  <a:gd name="T16" fmla="*/ 0 w 1682"/>
                  <a:gd name="T17" fmla="*/ 130 h 1174"/>
                  <a:gd name="T18" fmla="*/ 150 w 1682"/>
                  <a:gd name="T19" fmla="*/ 79 h 1174"/>
                  <a:gd name="T20" fmla="*/ 140 w 1682"/>
                  <a:gd name="T21" fmla="*/ 73 h 1174"/>
                  <a:gd name="T22" fmla="*/ 92 w 1682"/>
                  <a:gd name="T23" fmla="*/ 84 h 1174"/>
                  <a:gd name="T24" fmla="*/ 138 w 1682"/>
                  <a:gd name="T25" fmla="*/ 67 h 1174"/>
                  <a:gd name="T26" fmla="*/ 138 w 1682"/>
                  <a:gd name="T27" fmla="*/ 53 h 1174"/>
                  <a:gd name="T28" fmla="*/ 41 w 1682"/>
                  <a:gd name="T29" fmla="*/ 74 h 1174"/>
                  <a:gd name="T30" fmla="*/ 38 w 1682"/>
                  <a:gd name="T31" fmla="*/ 64 h 1174"/>
                  <a:gd name="T32" fmla="*/ 183 w 1682"/>
                  <a:gd name="T33" fmla="*/ 25 h 1174"/>
                  <a:gd name="T34" fmla="*/ 109 w 1682"/>
                  <a:gd name="T35" fmla="*/ 8 h 1174"/>
                  <a:gd name="T36" fmla="*/ 53 w 1682"/>
                  <a:gd name="T37" fmla="*/ 26 h 1174"/>
                  <a:gd name="T38" fmla="*/ 104 w 1682"/>
                  <a:gd name="T39" fmla="*/ 0 h 1174"/>
                  <a:gd name="T40" fmla="*/ 104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50" name="Freeform 143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22 w 297"/>
                  <a:gd name="T1" fmla="*/ 0 h 141"/>
                  <a:gd name="T2" fmla="*/ 33 w 297"/>
                  <a:gd name="T3" fmla="*/ 13 h 141"/>
                  <a:gd name="T4" fmla="*/ 0 w 297"/>
                  <a:gd name="T5" fmla="*/ 16 h 141"/>
                  <a:gd name="T6" fmla="*/ 19 w 297"/>
                  <a:gd name="T7" fmla="*/ 10 h 141"/>
                  <a:gd name="T8" fmla="*/ 14 w 297"/>
                  <a:gd name="T9" fmla="*/ 1 h 141"/>
                  <a:gd name="T10" fmla="*/ 22 w 297"/>
                  <a:gd name="T11" fmla="*/ 0 h 141"/>
                  <a:gd name="T12" fmla="*/ 22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144"/>
            <p:cNvGrpSpPr>
              <a:grpSpLocks/>
            </p:cNvGrpSpPr>
            <p:nvPr/>
          </p:nvGrpSpPr>
          <p:grpSpPr bwMode="auto">
            <a:xfrm>
              <a:off x="2160" y="3024"/>
              <a:ext cx="1207" cy="791"/>
              <a:chOff x="2880" y="2118"/>
              <a:chExt cx="1207" cy="1073"/>
            </a:xfrm>
          </p:grpSpPr>
          <p:sp>
            <p:nvSpPr>
              <p:cNvPr id="8261" name="Freeform 145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10 w 2566"/>
                  <a:gd name="T1" fmla="*/ 0 h 2741"/>
                  <a:gd name="T2" fmla="*/ 10 w 2566"/>
                  <a:gd name="T3" fmla="*/ 34 h 2741"/>
                  <a:gd name="T4" fmla="*/ 1 w 2566"/>
                  <a:gd name="T5" fmla="*/ 59 h 2741"/>
                  <a:gd name="T6" fmla="*/ 40 w 2566"/>
                  <a:gd name="T7" fmla="*/ 91 h 2741"/>
                  <a:gd name="T8" fmla="*/ 0 w 2566"/>
                  <a:gd name="T9" fmla="*/ 177 h 2741"/>
                  <a:gd name="T10" fmla="*/ 62 w 2566"/>
                  <a:gd name="T11" fmla="*/ 305 h 2741"/>
                  <a:gd name="T12" fmla="*/ 195 w 2566"/>
                  <a:gd name="T13" fmla="*/ 288 h 2741"/>
                  <a:gd name="T14" fmla="*/ 286 w 2566"/>
                  <a:gd name="T15" fmla="*/ 209 h 2741"/>
                  <a:gd name="T16" fmla="*/ 197 w 2566"/>
                  <a:gd name="T17" fmla="*/ 25 h 2741"/>
                  <a:gd name="T18" fmla="*/ 10 w 2566"/>
                  <a:gd name="T19" fmla="*/ 0 h 2741"/>
                  <a:gd name="T20" fmla="*/ 10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2" name="Freeform 146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3 w 582"/>
                  <a:gd name="T1" fmla="*/ 0 h 978"/>
                  <a:gd name="T2" fmla="*/ 0 w 582"/>
                  <a:gd name="T3" fmla="*/ 5 h 978"/>
                  <a:gd name="T4" fmla="*/ 4 w 582"/>
                  <a:gd name="T5" fmla="*/ 15 h 978"/>
                  <a:gd name="T6" fmla="*/ 65 w 582"/>
                  <a:gd name="T7" fmla="*/ 109 h 978"/>
                  <a:gd name="T8" fmla="*/ 38 w 582"/>
                  <a:gd name="T9" fmla="*/ 14 h 978"/>
                  <a:gd name="T10" fmla="*/ 33 w 582"/>
                  <a:gd name="T11" fmla="*/ 0 h 978"/>
                  <a:gd name="T12" fmla="*/ 33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3" name="Freeform 147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7 w 1445"/>
                  <a:gd name="T1" fmla="*/ 0 h 1374"/>
                  <a:gd name="T2" fmla="*/ 0 w 1445"/>
                  <a:gd name="T3" fmla="*/ 10 h 1374"/>
                  <a:gd name="T4" fmla="*/ 73 w 1445"/>
                  <a:gd name="T5" fmla="*/ 153 h 1374"/>
                  <a:gd name="T6" fmla="*/ 161 w 1445"/>
                  <a:gd name="T7" fmla="*/ 148 h 1374"/>
                  <a:gd name="T8" fmla="*/ 80 w 1445"/>
                  <a:gd name="T9" fmla="*/ 131 h 1374"/>
                  <a:gd name="T10" fmla="*/ 23 w 1445"/>
                  <a:gd name="T11" fmla="*/ 17 h 1374"/>
                  <a:gd name="T12" fmla="*/ 27 w 1445"/>
                  <a:gd name="T13" fmla="*/ 0 h 1374"/>
                  <a:gd name="T14" fmla="*/ 2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4" name="Freeform 148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62 w 1694"/>
                  <a:gd name="T1" fmla="*/ 0 h 855"/>
                  <a:gd name="T2" fmla="*/ 2 w 1694"/>
                  <a:gd name="T3" fmla="*/ 31 h 855"/>
                  <a:gd name="T4" fmla="*/ 0 w 1694"/>
                  <a:gd name="T5" fmla="*/ 37 h 855"/>
                  <a:gd name="T6" fmla="*/ 154 w 1694"/>
                  <a:gd name="T7" fmla="*/ 95 h 855"/>
                  <a:gd name="T8" fmla="*/ 188 w 1694"/>
                  <a:gd name="T9" fmla="*/ 81 h 855"/>
                  <a:gd name="T10" fmla="*/ 94 w 1694"/>
                  <a:gd name="T11" fmla="*/ 51 h 855"/>
                  <a:gd name="T12" fmla="*/ 167 w 1694"/>
                  <a:gd name="T13" fmla="*/ 8 h 855"/>
                  <a:gd name="T14" fmla="*/ 162 w 1694"/>
                  <a:gd name="T15" fmla="*/ 0 h 855"/>
                  <a:gd name="T16" fmla="*/ 162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5" name="Freeform 149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7 w 1806"/>
                  <a:gd name="T1" fmla="*/ 0 h 816"/>
                  <a:gd name="T2" fmla="*/ 0 w 1806"/>
                  <a:gd name="T3" fmla="*/ 11 h 816"/>
                  <a:gd name="T4" fmla="*/ 0 w 1806"/>
                  <a:gd name="T5" fmla="*/ 19 h 816"/>
                  <a:gd name="T6" fmla="*/ 150 w 1806"/>
                  <a:gd name="T7" fmla="*/ 91 h 816"/>
                  <a:gd name="T8" fmla="*/ 198 w 1806"/>
                  <a:gd name="T9" fmla="*/ 76 h 816"/>
                  <a:gd name="T10" fmla="*/ 201 w 1806"/>
                  <a:gd name="T11" fmla="*/ 63 h 816"/>
                  <a:gd name="T12" fmla="*/ 175 w 1806"/>
                  <a:gd name="T13" fmla="*/ 61 h 816"/>
                  <a:gd name="T14" fmla="*/ 149 w 1806"/>
                  <a:gd name="T15" fmla="*/ 71 h 816"/>
                  <a:gd name="T16" fmla="*/ 23 w 1806"/>
                  <a:gd name="T17" fmla="*/ 14 h 816"/>
                  <a:gd name="T18" fmla="*/ 27 w 1806"/>
                  <a:gd name="T19" fmla="*/ 0 h 816"/>
                  <a:gd name="T20" fmla="*/ 27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6" name="Freeform 150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1 w 1360"/>
                  <a:gd name="T1" fmla="*/ 7 h 1080"/>
                  <a:gd name="T2" fmla="*/ 0 w 1360"/>
                  <a:gd name="T3" fmla="*/ 20 h 1080"/>
                  <a:gd name="T4" fmla="*/ 1 w 1360"/>
                  <a:gd name="T5" fmla="*/ 35 h 1080"/>
                  <a:gd name="T6" fmla="*/ 9 w 1360"/>
                  <a:gd name="T7" fmla="*/ 43 h 1080"/>
                  <a:gd name="T8" fmla="*/ 25 w 1360"/>
                  <a:gd name="T9" fmla="*/ 47 h 1080"/>
                  <a:gd name="T10" fmla="*/ 90 w 1360"/>
                  <a:gd name="T11" fmla="*/ 94 h 1080"/>
                  <a:gd name="T12" fmla="*/ 118 w 1360"/>
                  <a:gd name="T13" fmla="*/ 116 h 1080"/>
                  <a:gd name="T14" fmla="*/ 139 w 1360"/>
                  <a:gd name="T15" fmla="*/ 120 h 1080"/>
                  <a:gd name="T16" fmla="*/ 136 w 1360"/>
                  <a:gd name="T17" fmla="*/ 93 h 1080"/>
                  <a:gd name="T18" fmla="*/ 152 w 1360"/>
                  <a:gd name="T19" fmla="*/ 52 h 1080"/>
                  <a:gd name="T20" fmla="*/ 120 w 1360"/>
                  <a:gd name="T21" fmla="*/ 50 h 1080"/>
                  <a:gd name="T22" fmla="*/ 6 w 1360"/>
                  <a:gd name="T23" fmla="*/ 0 h 1080"/>
                  <a:gd name="T24" fmla="*/ 1 w 1360"/>
                  <a:gd name="T25" fmla="*/ 7 h 1080"/>
                  <a:gd name="T26" fmla="*/ 1 w 1360"/>
                  <a:gd name="T27" fmla="*/ 7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7" name="Freeform 151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32 h 390"/>
                  <a:gd name="T2" fmla="*/ 6 w 1646"/>
                  <a:gd name="T3" fmla="*/ 30 h 390"/>
                  <a:gd name="T4" fmla="*/ 21 w 1646"/>
                  <a:gd name="T5" fmla="*/ 26 h 390"/>
                  <a:gd name="T6" fmla="*/ 31 w 1646"/>
                  <a:gd name="T7" fmla="*/ 24 h 390"/>
                  <a:gd name="T8" fmla="*/ 43 w 1646"/>
                  <a:gd name="T9" fmla="*/ 21 h 390"/>
                  <a:gd name="T10" fmla="*/ 54 w 1646"/>
                  <a:gd name="T11" fmla="*/ 18 h 390"/>
                  <a:gd name="T12" fmla="*/ 67 w 1646"/>
                  <a:gd name="T13" fmla="*/ 15 h 390"/>
                  <a:gd name="T14" fmla="*/ 79 w 1646"/>
                  <a:gd name="T15" fmla="*/ 12 h 390"/>
                  <a:gd name="T16" fmla="*/ 91 w 1646"/>
                  <a:gd name="T17" fmla="*/ 10 h 390"/>
                  <a:gd name="T18" fmla="*/ 103 w 1646"/>
                  <a:gd name="T19" fmla="*/ 7 h 390"/>
                  <a:gd name="T20" fmla="*/ 113 w 1646"/>
                  <a:gd name="T21" fmla="*/ 5 h 390"/>
                  <a:gd name="T22" fmla="*/ 128 w 1646"/>
                  <a:gd name="T23" fmla="*/ 1 h 390"/>
                  <a:gd name="T24" fmla="*/ 134 w 1646"/>
                  <a:gd name="T25" fmla="*/ 0 h 390"/>
                  <a:gd name="T26" fmla="*/ 183 w 1646"/>
                  <a:gd name="T27" fmla="*/ 8 h 390"/>
                  <a:gd name="T28" fmla="*/ 18 w 1646"/>
                  <a:gd name="T29" fmla="*/ 43 h 390"/>
                  <a:gd name="T30" fmla="*/ 0 w 1646"/>
                  <a:gd name="T31" fmla="*/ 32 h 390"/>
                  <a:gd name="T32" fmla="*/ 0 w 1646"/>
                  <a:gd name="T33" fmla="*/ 3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8" name="Freeform 152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8 w 259"/>
                  <a:gd name="T1" fmla="*/ 0 h 417"/>
                  <a:gd name="T2" fmla="*/ 29 w 259"/>
                  <a:gd name="T3" fmla="*/ 2 h 417"/>
                  <a:gd name="T4" fmla="*/ 15 w 259"/>
                  <a:gd name="T5" fmla="*/ 27 h 417"/>
                  <a:gd name="T6" fmla="*/ 12 w 259"/>
                  <a:gd name="T7" fmla="*/ 46 h 417"/>
                  <a:gd name="T8" fmla="*/ 0 w 259"/>
                  <a:gd name="T9" fmla="*/ 39 h 417"/>
                  <a:gd name="T10" fmla="*/ 3 w 259"/>
                  <a:gd name="T11" fmla="*/ 9 h 417"/>
                  <a:gd name="T12" fmla="*/ 8 w 259"/>
                  <a:gd name="T13" fmla="*/ 0 h 417"/>
                  <a:gd name="T14" fmla="*/ 8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9" name="Freeform 153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2 h 247"/>
                  <a:gd name="T2" fmla="*/ 19 w 423"/>
                  <a:gd name="T3" fmla="*/ 0 h 247"/>
                  <a:gd name="T4" fmla="*/ 47 w 423"/>
                  <a:gd name="T5" fmla="*/ 22 h 247"/>
                  <a:gd name="T6" fmla="*/ 5 w 423"/>
                  <a:gd name="T7" fmla="*/ 27 h 247"/>
                  <a:gd name="T8" fmla="*/ 0 w 423"/>
                  <a:gd name="T9" fmla="*/ 2 h 247"/>
                  <a:gd name="T10" fmla="*/ 0 w 423"/>
                  <a:gd name="T11" fmla="*/ 2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0" name="Freeform 154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7 w 2378"/>
                  <a:gd name="T1" fmla="*/ 33 h 751"/>
                  <a:gd name="T2" fmla="*/ 14 w 2378"/>
                  <a:gd name="T3" fmla="*/ 50 h 751"/>
                  <a:gd name="T4" fmla="*/ 0 w 2378"/>
                  <a:gd name="T5" fmla="*/ 67 h 751"/>
                  <a:gd name="T6" fmla="*/ 63 w 2378"/>
                  <a:gd name="T7" fmla="*/ 83 h 751"/>
                  <a:gd name="T8" fmla="*/ 187 w 2378"/>
                  <a:gd name="T9" fmla="*/ 72 h 751"/>
                  <a:gd name="T10" fmla="*/ 196 w 2378"/>
                  <a:gd name="T11" fmla="*/ 68 h 751"/>
                  <a:gd name="T12" fmla="*/ 213 w 2378"/>
                  <a:gd name="T13" fmla="*/ 72 h 751"/>
                  <a:gd name="T14" fmla="*/ 227 w 2378"/>
                  <a:gd name="T15" fmla="*/ 70 h 751"/>
                  <a:gd name="T16" fmla="*/ 243 w 2378"/>
                  <a:gd name="T17" fmla="*/ 67 h 751"/>
                  <a:gd name="T18" fmla="*/ 247 w 2378"/>
                  <a:gd name="T19" fmla="*/ 64 h 751"/>
                  <a:gd name="T20" fmla="*/ 253 w 2378"/>
                  <a:gd name="T21" fmla="*/ 59 h 751"/>
                  <a:gd name="T22" fmla="*/ 259 w 2378"/>
                  <a:gd name="T23" fmla="*/ 54 h 751"/>
                  <a:gd name="T24" fmla="*/ 261 w 2378"/>
                  <a:gd name="T25" fmla="*/ 52 h 751"/>
                  <a:gd name="T26" fmla="*/ 264 w 2378"/>
                  <a:gd name="T27" fmla="*/ 21 h 751"/>
                  <a:gd name="T28" fmla="*/ 247 w 2378"/>
                  <a:gd name="T29" fmla="*/ 0 h 751"/>
                  <a:gd name="T30" fmla="*/ 160 w 2378"/>
                  <a:gd name="T31" fmla="*/ 16 h 751"/>
                  <a:gd name="T32" fmla="*/ 17 w 2378"/>
                  <a:gd name="T33" fmla="*/ 33 h 751"/>
                  <a:gd name="T34" fmla="*/ 17 w 2378"/>
                  <a:gd name="T35" fmla="*/ 33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1" name="Freeform 155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2 w 3063"/>
                  <a:gd name="T1" fmla="*/ 3 h 1730"/>
                  <a:gd name="T2" fmla="*/ 15 w 3063"/>
                  <a:gd name="T3" fmla="*/ 0 h 1730"/>
                  <a:gd name="T4" fmla="*/ 23 w 3063"/>
                  <a:gd name="T5" fmla="*/ 20 h 1730"/>
                  <a:gd name="T6" fmla="*/ 34 w 3063"/>
                  <a:gd name="T7" fmla="*/ 24 h 1730"/>
                  <a:gd name="T8" fmla="*/ 98 w 3063"/>
                  <a:gd name="T9" fmla="*/ 70 h 1730"/>
                  <a:gd name="T10" fmla="*/ 74 w 3063"/>
                  <a:gd name="T11" fmla="*/ 76 h 1730"/>
                  <a:gd name="T12" fmla="*/ 90 w 3063"/>
                  <a:gd name="T13" fmla="*/ 104 h 1730"/>
                  <a:gd name="T14" fmla="*/ 143 w 3063"/>
                  <a:gd name="T15" fmla="*/ 98 h 1730"/>
                  <a:gd name="T16" fmla="*/ 177 w 3063"/>
                  <a:gd name="T17" fmla="*/ 109 h 1730"/>
                  <a:gd name="T18" fmla="*/ 273 w 3063"/>
                  <a:gd name="T19" fmla="*/ 78 h 1730"/>
                  <a:gd name="T20" fmla="*/ 320 w 3063"/>
                  <a:gd name="T21" fmla="*/ 81 h 1730"/>
                  <a:gd name="T22" fmla="*/ 340 w 3063"/>
                  <a:gd name="T23" fmla="*/ 108 h 1730"/>
                  <a:gd name="T24" fmla="*/ 335 w 3063"/>
                  <a:gd name="T25" fmla="*/ 159 h 1730"/>
                  <a:gd name="T26" fmla="*/ 318 w 3063"/>
                  <a:gd name="T27" fmla="*/ 173 h 1730"/>
                  <a:gd name="T28" fmla="*/ 282 w 3063"/>
                  <a:gd name="T29" fmla="*/ 179 h 1730"/>
                  <a:gd name="T30" fmla="*/ 265 w 3063"/>
                  <a:gd name="T31" fmla="*/ 176 h 1730"/>
                  <a:gd name="T32" fmla="*/ 252 w 3063"/>
                  <a:gd name="T33" fmla="*/ 180 h 1730"/>
                  <a:gd name="T34" fmla="*/ 124 w 3063"/>
                  <a:gd name="T35" fmla="*/ 192 h 1730"/>
                  <a:gd name="T36" fmla="*/ 62 w 3063"/>
                  <a:gd name="T37" fmla="*/ 177 h 1730"/>
                  <a:gd name="T38" fmla="*/ 107 w 3063"/>
                  <a:gd name="T39" fmla="*/ 171 h 1730"/>
                  <a:gd name="T40" fmla="*/ 284 w 3063"/>
                  <a:gd name="T41" fmla="*/ 157 h 1730"/>
                  <a:gd name="T42" fmla="*/ 312 w 3063"/>
                  <a:gd name="T43" fmla="*/ 155 h 1730"/>
                  <a:gd name="T44" fmla="*/ 323 w 3063"/>
                  <a:gd name="T45" fmla="*/ 129 h 1730"/>
                  <a:gd name="T46" fmla="*/ 321 w 3063"/>
                  <a:gd name="T47" fmla="*/ 126 h 1730"/>
                  <a:gd name="T48" fmla="*/ 317 w 3063"/>
                  <a:gd name="T49" fmla="*/ 119 h 1730"/>
                  <a:gd name="T50" fmla="*/ 315 w 3063"/>
                  <a:gd name="T51" fmla="*/ 116 h 1730"/>
                  <a:gd name="T52" fmla="*/ 313 w 3063"/>
                  <a:gd name="T53" fmla="*/ 113 h 1730"/>
                  <a:gd name="T54" fmla="*/ 310 w 3063"/>
                  <a:gd name="T55" fmla="*/ 109 h 1730"/>
                  <a:gd name="T56" fmla="*/ 282 w 3063"/>
                  <a:gd name="T57" fmla="*/ 112 h 1730"/>
                  <a:gd name="T58" fmla="*/ 264 w 3063"/>
                  <a:gd name="T59" fmla="*/ 114 h 1730"/>
                  <a:gd name="T60" fmla="*/ 255 w 3063"/>
                  <a:gd name="T61" fmla="*/ 116 h 1730"/>
                  <a:gd name="T62" fmla="*/ 87 w 3063"/>
                  <a:gd name="T63" fmla="*/ 135 h 1730"/>
                  <a:gd name="T64" fmla="*/ 78 w 3063"/>
                  <a:gd name="T65" fmla="*/ 138 h 1730"/>
                  <a:gd name="T66" fmla="*/ 0 w 3063"/>
                  <a:gd name="T67" fmla="*/ 13 h 1730"/>
                  <a:gd name="T68" fmla="*/ 51 w 3063"/>
                  <a:gd name="T69" fmla="*/ 79 h 1730"/>
                  <a:gd name="T70" fmla="*/ 2 w 3063"/>
                  <a:gd name="T71" fmla="*/ 3 h 1730"/>
                  <a:gd name="T72" fmla="*/ 2 w 3063"/>
                  <a:gd name="T73" fmla="*/ 3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2" name="Freeform 156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20 h 178"/>
                  <a:gd name="T2" fmla="*/ 47 w 593"/>
                  <a:gd name="T3" fmla="*/ 18 h 178"/>
                  <a:gd name="T4" fmla="*/ 66 w 593"/>
                  <a:gd name="T5" fmla="*/ 16 h 178"/>
                  <a:gd name="T6" fmla="*/ 58 w 593"/>
                  <a:gd name="T7" fmla="*/ 8 h 178"/>
                  <a:gd name="T8" fmla="*/ 61 w 593"/>
                  <a:gd name="T9" fmla="*/ 0 h 178"/>
                  <a:gd name="T10" fmla="*/ 42 w 593"/>
                  <a:gd name="T11" fmla="*/ 3 h 178"/>
                  <a:gd name="T12" fmla="*/ 17 w 593"/>
                  <a:gd name="T13" fmla="*/ 14 h 178"/>
                  <a:gd name="T14" fmla="*/ 0 w 593"/>
                  <a:gd name="T15" fmla="*/ 20 h 178"/>
                  <a:gd name="T16" fmla="*/ 0 w 593"/>
                  <a:gd name="T17" fmla="*/ 20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3" name="Freeform 157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1 w 264"/>
                  <a:gd name="T1" fmla="*/ 47 h 477"/>
                  <a:gd name="T2" fmla="*/ 0 w 264"/>
                  <a:gd name="T3" fmla="*/ 30 h 477"/>
                  <a:gd name="T4" fmla="*/ 7 w 264"/>
                  <a:gd name="T5" fmla="*/ 11 h 477"/>
                  <a:gd name="T6" fmla="*/ 12 w 264"/>
                  <a:gd name="T7" fmla="*/ 0 h 477"/>
                  <a:gd name="T8" fmla="*/ 29 w 264"/>
                  <a:gd name="T9" fmla="*/ 9 h 477"/>
                  <a:gd name="T10" fmla="*/ 24 w 264"/>
                  <a:gd name="T11" fmla="*/ 12 h 477"/>
                  <a:gd name="T12" fmla="*/ 13 w 264"/>
                  <a:gd name="T13" fmla="*/ 15 h 477"/>
                  <a:gd name="T14" fmla="*/ 8 w 264"/>
                  <a:gd name="T15" fmla="*/ 27 h 477"/>
                  <a:gd name="T16" fmla="*/ 8 w 264"/>
                  <a:gd name="T17" fmla="*/ 41 h 477"/>
                  <a:gd name="T18" fmla="*/ 16 w 264"/>
                  <a:gd name="T19" fmla="*/ 53 h 477"/>
                  <a:gd name="T20" fmla="*/ 1 w 264"/>
                  <a:gd name="T21" fmla="*/ 47 h 477"/>
                  <a:gd name="T22" fmla="*/ 1 w 264"/>
                  <a:gd name="T23" fmla="*/ 47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4" name="Freeform 158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33 h 496"/>
                  <a:gd name="T2" fmla="*/ 123 w 1385"/>
                  <a:gd name="T3" fmla="*/ 0 h 496"/>
                  <a:gd name="T4" fmla="*/ 140 w 1385"/>
                  <a:gd name="T5" fmla="*/ 3 h 496"/>
                  <a:gd name="T6" fmla="*/ 30 w 1385"/>
                  <a:gd name="T7" fmla="*/ 34 h 496"/>
                  <a:gd name="T8" fmla="*/ 154 w 1385"/>
                  <a:gd name="T9" fmla="*/ 13 h 496"/>
                  <a:gd name="T10" fmla="*/ 32 w 1385"/>
                  <a:gd name="T11" fmla="*/ 55 h 496"/>
                  <a:gd name="T12" fmla="*/ 0 w 1385"/>
                  <a:gd name="T13" fmla="*/ 33 h 496"/>
                  <a:gd name="T14" fmla="*/ 0 w 1385"/>
                  <a:gd name="T15" fmla="*/ 33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5" name="Freeform 159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5 h 300"/>
                  <a:gd name="T2" fmla="*/ 21 w 595"/>
                  <a:gd name="T3" fmla="*/ 0 h 300"/>
                  <a:gd name="T4" fmla="*/ 47 w 595"/>
                  <a:gd name="T5" fmla="*/ 15 h 300"/>
                  <a:gd name="T6" fmla="*/ 66 w 595"/>
                  <a:gd name="T7" fmla="*/ 28 h 300"/>
                  <a:gd name="T8" fmla="*/ 54 w 595"/>
                  <a:gd name="T9" fmla="*/ 30 h 300"/>
                  <a:gd name="T10" fmla="*/ 42 w 595"/>
                  <a:gd name="T11" fmla="*/ 21 h 300"/>
                  <a:gd name="T12" fmla="*/ 32 w 595"/>
                  <a:gd name="T13" fmla="*/ 12 h 300"/>
                  <a:gd name="T14" fmla="*/ 17 w 595"/>
                  <a:gd name="T15" fmla="*/ 10 h 300"/>
                  <a:gd name="T16" fmla="*/ 16 w 595"/>
                  <a:gd name="T17" fmla="*/ 33 h 300"/>
                  <a:gd name="T18" fmla="*/ 0 w 595"/>
                  <a:gd name="T19" fmla="*/ 5 h 300"/>
                  <a:gd name="T20" fmla="*/ 0 w 595"/>
                  <a:gd name="T21" fmla="*/ 5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6" name="Freeform 160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8 w 452"/>
                  <a:gd name="T1" fmla="*/ 11 h 1211"/>
                  <a:gd name="T2" fmla="*/ 40 w 452"/>
                  <a:gd name="T3" fmla="*/ 0 h 1211"/>
                  <a:gd name="T4" fmla="*/ 50 w 452"/>
                  <a:gd name="T5" fmla="*/ 12 h 1211"/>
                  <a:gd name="T6" fmla="*/ 36 w 452"/>
                  <a:gd name="T7" fmla="*/ 86 h 1211"/>
                  <a:gd name="T8" fmla="*/ 21 w 452"/>
                  <a:gd name="T9" fmla="*/ 99 h 1211"/>
                  <a:gd name="T10" fmla="*/ 20 w 452"/>
                  <a:gd name="T11" fmla="*/ 134 h 1211"/>
                  <a:gd name="T12" fmla="*/ 8 w 452"/>
                  <a:gd name="T13" fmla="*/ 120 h 1211"/>
                  <a:gd name="T14" fmla="*/ 5 w 452"/>
                  <a:gd name="T15" fmla="*/ 104 h 1211"/>
                  <a:gd name="T16" fmla="*/ 3 w 452"/>
                  <a:gd name="T17" fmla="*/ 93 h 1211"/>
                  <a:gd name="T18" fmla="*/ 1 w 452"/>
                  <a:gd name="T19" fmla="*/ 88 h 1211"/>
                  <a:gd name="T20" fmla="*/ 0 w 452"/>
                  <a:gd name="T21" fmla="*/ 86 h 1211"/>
                  <a:gd name="T22" fmla="*/ 1 w 452"/>
                  <a:gd name="T23" fmla="*/ 79 h 1211"/>
                  <a:gd name="T24" fmla="*/ 3 w 452"/>
                  <a:gd name="T25" fmla="*/ 61 h 1211"/>
                  <a:gd name="T26" fmla="*/ 7 w 452"/>
                  <a:gd name="T27" fmla="*/ 42 h 1211"/>
                  <a:gd name="T28" fmla="*/ 9 w 452"/>
                  <a:gd name="T29" fmla="*/ 34 h 1211"/>
                  <a:gd name="T30" fmla="*/ 4 w 452"/>
                  <a:gd name="T31" fmla="*/ 13 h 1211"/>
                  <a:gd name="T32" fmla="*/ 8 w 452"/>
                  <a:gd name="T33" fmla="*/ 11 h 1211"/>
                  <a:gd name="T34" fmla="*/ 8 w 452"/>
                  <a:gd name="T35" fmla="*/ 11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7" name="Freeform 161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2 h 1290"/>
                  <a:gd name="T2" fmla="*/ 41 w 474"/>
                  <a:gd name="T3" fmla="*/ 0 h 1290"/>
                  <a:gd name="T4" fmla="*/ 53 w 474"/>
                  <a:gd name="T5" fmla="*/ 24 h 1290"/>
                  <a:gd name="T6" fmla="*/ 34 w 474"/>
                  <a:gd name="T7" fmla="*/ 77 h 1290"/>
                  <a:gd name="T8" fmla="*/ 48 w 474"/>
                  <a:gd name="T9" fmla="*/ 112 h 1290"/>
                  <a:gd name="T10" fmla="*/ 26 w 474"/>
                  <a:gd name="T11" fmla="*/ 107 h 1290"/>
                  <a:gd name="T12" fmla="*/ 16 w 474"/>
                  <a:gd name="T13" fmla="*/ 143 h 1290"/>
                  <a:gd name="T14" fmla="*/ 6 w 474"/>
                  <a:gd name="T15" fmla="*/ 114 h 1290"/>
                  <a:gd name="T16" fmla="*/ 2 w 474"/>
                  <a:gd name="T17" fmla="*/ 87 h 1290"/>
                  <a:gd name="T18" fmla="*/ 10 w 474"/>
                  <a:gd name="T19" fmla="*/ 57 h 1290"/>
                  <a:gd name="T20" fmla="*/ 4 w 474"/>
                  <a:gd name="T21" fmla="*/ 34 h 1290"/>
                  <a:gd name="T22" fmla="*/ 14 w 474"/>
                  <a:gd name="T23" fmla="*/ 24 h 1290"/>
                  <a:gd name="T24" fmla="*/ 26 w 474"/>
                  <a:gd name="T25" fmla="*/ 27 h 1290"/>
                  <a:gd name="T26" fmla="*/ 21 w 474"/>
                  <a:gd name="T27" fmla="*/ 38 h 1290"/>
                  <a:gd name="T28" fmla="*/ 29 w 474"/>
                  <a:gd name="T29" fmla="*/ 43 h 1290"/>
                  <a:gd name="T30" fmla="*/ 13 w 474"/>
                  <a:gd name="T31" fmla="*/ 77 h 1290"/>
                  <a:gd name="T32" fmla="*/ 21 w 474"/>
                  <a:gd name="T33" fmla="*/ 75 h 1290"/>
                  <a:gd name="T34" fmla="*/ 13 w 474"/>
                  <a:gd name="T35" fmla="*/ 100 h 1290"/>
                  <a:gd name="T36" fmla="*/ 24 w 474"/>
                  <a:gd name="T37" fmla="*/ 87 h 1290"/>
                  <a:gd name="T38" fmla="*/ 29 w 474"/>
                  <a:gd name="T39" fmla="*/ 62 h 1290"/>
                  <a:gd name="T40" fmla="*/ 29 w 474"/>
                  <a:gd name="T41" fmla="*/ 54 h 1290"/>
                  <a:gd name="T42" fmla="*/ 38 w 474"/>
                  <a:gd name="T43" fmla="*/ 35 h 1290"/>
                  <a:gd name="T44" fmla="*/ 32 w 474"/>
                  <a:gd name="T45" fmla="*/ 33 h 1290"/>
                  <a:gd name="T46" fmla="*/ 34 w 474"/>
                  <a:gd name="T47" fmla="*/ 19 h 1290"/>
                  <a:gd name="T48" fmla="*/ 20 w 474"/>
                  <a:gd name="T49" fmla="*/ 17 h 1290"/>
                  <a:gd name="T50" fmla="*/ 22 w 474"/>
                  <a:gd name="T51" fmla="*/ 11 h 1290"/>
                  <a:gd name="T52" fmla="*/ 3 w 474"/>
                  <a:gd name="T53" fmla="*/ 22 h 1290"/>
                  <a:gd name="T54" fmla="*/ 0 w 474"/>
                  <a:gd name="T55" fmla="*/ 12 h 1290"/>
                  <a:gd name="T56" fmla="*/ 0 w 474"/>
                  <a:gd name="T57" fmla="*/ 12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8" name="Freeform 162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5 h 686"/>
                  <a:gd name="T2" fmla="*/ 7 w 794"/>
                  <a:gd name="T3" fmla="*/ 4 h 686"/>
                  <a:gd name="T4" fmla="*/ 15 w 794"/>
                  <a:gd name="T5" fmla="*/ 0 h 686"/>
                  <a:gd name="T6" fmla="*/ 16 w 794"/>
                  <a:gd name="T7" fmla="*/ 11 h 686"/>
                  <a:gd name="T8" fmla="*/ 39 w 794"/>
                  <a:gd name="T9" fmla="*/ 32 h 686"/>
                  <a:gd name="T10" fmla="*/ 73 w 794"/>
                  <a:gd name="T11" fmla="*/ 52 h 686"/>
                  <a:gd name="T12" fmla="*/ 88 w 794"/>
                  <a:gd name="T13" fmla="*/ 38 h 686"/>
                  <a:gd name="T14" fmla="*/ 79 w 794"/>
                  <a:gd name="T15" fmla="*/ 76 h 686"/>
                  <a:gd name="T16" fmla="*/ 11 w 794"/>
                  <a:gd name="T17" fmla="*/ 25 h 686"/>
                  <a:gd name="T18" fmla="*/ 2 w 794"/>
                  <a:gd name="T19" fmla="*/ 24 h 686"/>
                  <a:gd name="T20" fmla="*/ 0 w 794"/>
                  <a:gd name="T21" fmla="*/ 15 h 686"/>
                  <a:gd name="T22" fmla="*/ 0 w 794"/>
                  <a:gd name="T23" fmla="*/ 15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9" name="Freeform 163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4 w 902"/>
                  <a:gd name="T1" fmla="*/ 4 h 521"/>
                  <a:gd name="T2" fmla="*/ 0 w 902"/>
                  <a:gd name="T3" fmla="*/ 11 h 521"/>
                  <a:gd name="T4" fmla="*/ 16 w 902"/>
                  <a:gd name="T5" fmla="*/ 13 h 521"/>
                  <a:gd name="T6" fmla="*/ 85 w 902"/>
                  <a:gd name="T7" fmla="*/ 49 h 521"/>
                  <a:gd name="T8" fmla="*/ 90 w 902"/>
                  <a:gd name="T9" fmla="*/ 57 h 521"/>
                  <a:gd name="T10" fmla="*/ 100 w 902"/>
                  <a:gd name="T11" fmla="*/ 48 h 521"/>
                  <a:gd name="T12" fmla="*/ 10 w 902"/>
                  <a:gd name="T13" fmla="*/ 0 h 521"/>
                  <a:gd name="T14" fmla="*/ 4 w 902"/>
                  <a:gd name="T15" fmla="*/ 4 h 521"/>
                  <a:gd name="T16" fmla="*/ 4 w 902"/>
                  <a:gd name="T17" fmla="*/ 4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0" name="Freeform 164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 w 2259"/>
                  <a:gd name="T1" fmla="*/ 57 h 900"/>
                  <a:gd name="T2" fmla="*/ 10 w 2259"/>
                  <a:gd name="T3" fmla="*/ 73 h 900"/>
                  <a:gd name="T4" fmla="*/ 25 w 2259"/>
                  <a:gd name="T5" fmla="*/ 79 h 900"/>
                  <a:gd name="T6" fmla="*/ 26 w 2259"/>
                  <a:gd name="T7" fmla="*/ 57 h 900"/>
                  <a:gd name="T8" fmla="*/ 36 w 2259"/>
                  <a:gd name="T9" fmla="*/ 32 h 900"/>
                  <a:gd name="T10" fmla="*/ 22 w 2259"/>
                  <a:gd name="T11" fmla="*/ 38 h 900"/>
                  <a:gd name="T12" fmla="*/ 17 w 2259"/>
                  <a:gd name="T13" fmla="*/ 42 h 900"/>
                  <a:gd name="T14" fmla="*/ 16 w 2259"/>
                  <a:gd name="T15" fmla="*/ 35 h 900"/>
                  <a:gd name="T16" fmla="*/ 16 w 2259"/>
                  <a:gd name="T17" fmla="*/ 20 h 900"/>
                  <a:gd name="T18" fmla="*/ 57 w 2259"/>
                  <a:gd name="T19" fmla="*/ 0 h 900"/>
                  <a:gd name="T20" fmla="*/ 56 w 2259"/>
                  <a:gd name="T21" fmla="*/ 26 h 900"/>
                  <a:gd name="T22" fmla="*/ 49 w 2259"/>
                  <a:gd name="T23" fmla="*/ 31 h 900"/>
                  <a:gd name="T24" fmla="*/ 43 w 2259"/>
                  <a:gd name="T25" fmla="*/ 60 h 900"/>
                  <a:gd name="T26" fmla="*/ 53 w 2259"/>
                  <a:gd name="T27" fmla="*/ 81 h 900"/>
                  <a:gd name="T28" fmla="*/ 209 w 2259"/>
                  <a:gd name="T29" fmla="*/ 34 h 900"/>
                  <a:gd name="T30" fmla="*/ 198 w 2259"/>
                  <a:gd name="T31" fmla="*/ 11 h 900"/>
                  <a:gd name="T32" fmla="*/ 251 w 2259"/>
                  <a:gd name="T33" fmla="*/ 33 h 900"/>
                  <a:gd name="T34" fmla="*/ 242 w 2259"/>
                  <a:gd name="T35" fmla="*/ 39 h 900"/>
                  <a:gd name="T36" fmla="*/ 55 w 2259"/>
                  <a:gd name="T37" fmla="*/ 100 h 900"/>
                  <a:gd name="T38" fmla="*/ 39 w 2259"/>
                  <a:gd name="T39" fmla="*/ 96 h 900"/>
                  <a:gd name="T40" fmla="*/ 5 w 2259"/>
                  <a:gd name="T41" fmla="*/ 82 h 900"/>
                  <a:gd name="T42" fmla="*/ 0 w 2259"/>
                  <a:gd name="T43" fmla="*/ 67 h 900"/>
                  <a:gd name="T44" fmla="*/ 1 w 2259"/>
                  <a:gd name="T45" fmla="*/ 57 h 900"/>
                  <a:gd name="T46" fmla="*/ 1 w 2259"/>
                  <a:gd name="T47" fmla="*/ 57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1" name="Freeform 165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1 w 1340"/>
                  <a:gd name="T1" fmla="*/ 23 h 586"/>
                  <a:gd name="T2" fmla="*/ 70 w 1340"/>
                  <a:gd name="T3" fmla="*/ 0 h 586"/>
                  <a:gd name="T4" fmla="*/ 149 w 1340"/>
                  <a:gd name="T5" fmla="*/ 19 h 586"/>
                  <a:gd name="T6" fmla="*/ 134 w 1340"/>
                  <a:gd name="T7" fmla="*/ 28 h 586"/>
                  <a:gd name="T8" fmla="*/ 2 w 1340"/>
                  <a:gd name="T9" fmla="*/ 65 h 586"/>
                  <a:gd name="T10" fmla="*/ 0 w 1340"/>
                  <a:gd name="T11" fmla="*/ 48 h 586"/>
                  <a:gd name="T12" fmla="*/ 11 w 1340"/>
                  <a:gd name="T13" fmla="*/ 23 h 586"/>
                  <a:gd name="T14" fmla="*/ 11 w 1340"/>
                  <a:gd name="T15" fmla="*/ 23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2" name="Freeform 166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5 h 770"/>
                  <a:gd name="T2" fmla="*/ 3 w 1387"/>
                  <a:gd name="T3" fmla="*/ 0 h 770"/>
                  <a:gd name="T4" fmla="*/ 154 w 1387"/>
                  <a:gd name="T5" fmla="*/ 73 h 770"/>
                  <a:gd name="T6" fmla="*/ 151 w 1387"/>
                  <a:gd name="T7" fmla="*/ 85 h 770"/>
                  <a:gd name="T8" fmla="*/ 0 w 1387"/>
                  <a:gd name="T9" fmla="*/ 5 h 770"/>
                  <a:gd name="T10" fmla="*/ 0 w 1387"/>
                  <a:gd name="T11" fmla="*/ 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3" name="Freeform 167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1 w 2793"/>
                  <a:gd name="T1" fmla="*/ 31 h 946"/>
                  <a:gd name="T2" fmla="*/ 135 w 2793"/>
                  <a:gd name="T3" fmla="*/ 80 h 946"/>
                  <a:gd name="T4" fmla="*/ 130 w 2793"/>
                  <a:gd name="T5" fmla="*/ 106 h 946"/>
                  <a:gd name="T6" fmla="*/ 159 w 2793"/>
                  <a:gd name="T7" fmla="*/ 96 h 946"/>
                  <a:gd name="T8" fmla="*/ 176 w 2793"/>
                  <a:gd name="T9" fmla="*/ 89 h 946"/>
                  <a:gd name="T10" fmla="*/ 172 w 2793"/>
                  <a:gd name="T11" fmla="*/ 66 h 946"/>
                  <a:gd name="T12" fmla="*/ 214 w 2793"/>
                  <a:gd name="T13" fmla="*/ 49 h 946"/>
                  <a:gd name="T14" fmla="*/ 223 w 2793"/>
                  <a:gd name="T15" fmla="*/ 65 h 946"/>
                  <a:gd name="T16" fmla="*/ 218 w 2793"/>
                  <a:gd name="T17" fmla="*/ 93 h 946"/>
                  <a:gd name="T18" fmla="*/ 278 w 2793"/>
                  <a:gd name="T19" fmla="*/ 64 h 946"/>
                  <a:gd name="T20" fmla="*/ 294 w 2793"/>
                  <a:gd name="T21" fmla="*/ 65 h 946"/>
                  <a:gd name="T22" fmla="*/ 310 w 2793"/>
                  <a:gd name="T23" fmla="*/ 35 h 946"/>
                  <a:gd name="T24" fmla="*/ 309 w 2793"/>
                  <a:gd name="T25" fmla="*/ 12 h 946"/>
                  <a:gd name="T26" fmla="*/ 288 w 2793"/>
                  <a:gd name="T27" fmla="*/ 0 h 946"/>
                  <a:gd name="T28" fmla="*/ 133 w 2793"/>
                  <a:gd name="T29" fmla="*/ 48 h 946"/>
                  <a:gd name="T30" fmla="*/ 121 w 2793"/>
                  <a:gd name="T31" fmla="*/ 55 h 946"/>
                  <a:gd name="T32" fmla="*/ 0 w 2793"/>
                  <a:gd name="T33" fmla="*/ 13 h 946"/>
                  <a:gd name="T34" fmla="*/ 1 w 2793"/>
                  <a:gd name="T35" fmla="*/ 31 h 946"/>
                  <a:gd name="T36" fmla="*/ 1 w 2793"/>
                  <a:gd name="T37" fmla="*/ 31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4" name="Freeform 168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5 h 1267"/>
                  <a:gd name="T2" fmla="*/ 166 w 2984"/>
                  <a:gd name="T3" fmla="*/ 0 h 1267"/>
                  <a:gd name="T4" fmla="*/ 254 w 2984"/>
                  <a:gd name="T5" fmla="*/ 19 h 1267"/>
                  <a:gd name="T6" fmla="*/ 110 w 2984"/>
                  <a:gd name="T7" fmla="*/ 53 h 1267"/>
                  <a:gd name="T8" fmla="*/ 143 w 2984"/>
                  <a:gd name="T9" fmla="*/ 65 h 1267"/>
                  <a:gd name="T10" fmla="*/ 289 w 2984"/>
                  <a:gd name="T11" fmla="*/ 30 h 1267"/>
                  <a:gd name="T12" fmla="*/ 304 w 2984"/>
                  <a:gd name="T13" fmla="*/ 24 h 1267"/>
                  <a:gd name="T14" fmla="*/ 323 w 2984"/>
                  <a:gd name="T15" fmla="*/ 34 h 1267"/>
                  <a:gd name="T16" fmla="*/ 331 w 2984"/>
                  <a:gd name="T17" fmla="*/ 47 h 1267"/>
                  <a:gd name="T18" fmla="*/ 332 w 2984"/>
                  <a:gd name="T19" fmla="*/ 82 h 1267"/>
                  <a:gd name="T20" fmla="*/ 314 w 2984"/>
                  <a:gd name="T21" fmla="*/ 106 h 1267"/>
                  <a:gd name="T22" fmla="*/ 297 w 2984"/>
                  <a:gd name="T23" fmla="*/ 107 h 1267"/>
                  <a:gd name="T24" fmla="*/ 294 w 2984"/>
                  <a:gd name="T25" fmla="*/ 115 h 1267"/>
                  <a:gd name="T26" fmla="*/ 279 w 2984"/>
                  <a:gd name="T27" fmla="*/ 122 h 1267"/>
                  <a:gd name="T28" fmla="*/ 261 w 2984"/>
                  <a:gd name="T29" fmla="*/ 127 h 1267"/>
                  <a:gd name="T30" fmla="*/ 236 w 2984"/>
                  <a:gd name="T31" fmla="*/ 141 h 1267"/>
                  <a:gd name="T32" fmla="*/ 237 w 2984"/>
                  <a:gd name="T33" fmla="*/ 134 h 1267"/>
                  <a:gd name="T34" fmla="*/ 246 w 2984"/>
                  <a:gd name="T35" fmla="*/ 114 h 1267"/>
                  <a:gd name="T36" fmla="*/ 307 w 2984"/>
                  <a:gd name="T37" fmla="*/ 89 h 1267"/>
                  <a:gd name="T38" fmla="*/ 318 w 2984"/>
                  <a:gd name="T39" fmla="*/ 75 h 1267"/>
                  <a:gd name="T40" fmla="*/ 315 w 2984"/>
                  <a:gd name="T41" fmla="*/ 50 h 1267"/>
                  <a:gd name="T42" fmla="*/ 307 w 2984"/>
                  <a:gd name="T43" fmla="*/ 45 h 1267"/>
                  <a:gd name="T44" fmla="*/ 153 w 2984"/>
                  <a:gd name="T45" fmla="*/ 87 h 1267"/>
                  <a:gd name="T46" fmla="*/ 0 w 2984"/>
                  <a:gd name="T47" fmla="*/ 35 h 1267"/>
                  <a:gd name="T48" fmla="*/ 0 w 2984"/>
                  <a:gd name="T49" fmla="*/ 35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5" name="Freeform 169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7 w 1534"/>
                  <a:gd name="T1" fmla="*/ 26 h 781"/>
                  <a:gd name="T2" fmla="*/ 158 w 1534"/>
                  <a:gd name="T3" fmla="*/ 0 h 781"/>
                  <a:gd name="T4" fmla="*/ 156 w 1534"/>
                  <a:gd name="T5" fmla="*/ 15 h 781"/>
                  <a:gd name="T6" fmla="*/ 158 w 1534"/>
                  <a:gd name="T7" fmla="*/ 28 h 781"/>
                  <a:gd name="T8" fmla="*/ 170 w 1534"/>
                  <a:gd name="T9" fmla="*/ 37 h 781"/>
                  <a:gd name="T10" fmla="*/ 13 w 1534"/>
                  <a:gd name="T11" fmla="*/ 87 h 781"/>
                  <a:gd name="T12" fmla="*/ 4 w 1534"/>
                  <a:gd name="T13" fmla="*/ 82 h 781"/>
                  <a:gd name="T14" fmla="*/ 0 w 1534"/>
                  <a:gd name="T15" fmla="*/ 68 h 781"/>
                  <a:gd name="T16" fmla="*/ 6 w 1534"/>
                  <a:gd name="T17" fmla="*/ 38 h 781"/>
                  <a:gd name="T18" fmla="*/ 12 w 1534"/>
                  <a:gd name="T19" fmla="*/ 35 h 781"/>
                  <a:gd name="T20" fmla="*/ 27 w 1534"/>
                  <a:gd name="T21" fmla="*/ 65 h 781"/>
                  <a:gd name="T22" fmla="*/ 35 w 1534"/>
                  <a:gd name="T23" fmla="*/ 72 h 781"/>
                  <a:gd name="T24" fmla="*/ 36 w 1534"/>
                  <a:gd name="T25" fmla="*/ 45 h 781"/>
                  <a:gd name="T26" fmla="*/ 45 w 1534"/>
                  <a:gd name="T27" fmla="*/ 37 h 781"/>
                  <a:gd name="T28" fmla="*/ 64 w 1534"/>
                  <a:gd name="T29" fmla="*/ 43 h 781"/>
                  <a:gd name="T30" fmla="*/ 57 w 1534"/>
                  <a:gd name="T31" fmla="*/ 26 h 781"/>
                  <a:gd name="T32" fmla="*/ 57 w 1534"/>
                  <a:gd name="T33" fmla="*/ 2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6" name="Freeform 170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5 h 264"/>
                  <a:gd name="T2" fmla="*/ 34 w 468"/>
                  <a:gd name="T3" fmla="*/ 22 h 264"/>
                  <a:gd name="T4" fmla="*/ 33 w 468"/>
                  <a:gd name="T5" fmla="*/ 29 h 264"/>
                  <a:gd name="T6" fmla="*/ 48 w 468"/>
                  <a:gd name="T7" fmla="*/ 23 h 264"/>
                  <a:gd name="T8" fmla="*/ 52 w 468"/>
                  <a:gd name="T9" fmla="*/ 0 h 264"/>
                  <a:gd name="T10" fmla="*/ 0 w 468"/>
                  <a:gd name="T11" fmla="*/ 25 h 264"/>
                  <a:gd name="T12" fmla="*/ 0 w 468"/>
                  <a:gd name="T13" fmla="*/ 25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7" name="Freeform 171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3 w 3069"/>
                  <a:gd name="T1" fmla="*/ 31 h 1082"/>
                  <a:gd name="T2" fmla="*/ 0 w 3069"/>
                  <a:gd name="T3" fmla="*/ 43 h 1082"/>
                  <a:gd name="T4" fmla="*/ 30 w 3069"/>
                  <a:gd name="T5" fmla="*/ 58 h 1082"/>
                  <a:gd name="T6" fmla="*/ 34 w 3069"/>
                  <a:gd name="T7" fmla="*/ 72 h 1082"/>
                  <a:gd name="T8" fmla="*/ 35 w 3069"/>
                  <a:gd name="T9" fmla="*/ 84 h 1082"/>
                  <a:gd name="T10" fmla="*/ 31 w 3069"/>
                  <a:gd name="T11" fmla="*/ 99 h 1082"/>
                  <a:gd name="T12" fmla="*/ 41 w 3069"/>
                  <a:gd name="T13" fmla="*/ 86 h 1082"/>
                  <a:gd name="T14" fmla="*/ 45 w 3069"/>
                  <a:gd name="T15" fmla="*/ 72 h 1082"/>
                  <a:gd name="T16" fmla="*/ 44 w 3069"/>
                  <a:gd name="T17" fmla="*/ 62 h 1082"/>
                  <a:gd name="T18" fmla="*/ 160 w 3069"/>
                  <a:gd name="T19" fmla="*/ 102 h 1082"/>
                  <a:gd name="T20" fmla="*/ 324 w 3069"/>
                  <a:gd name="T21" fmla="*/ 47 h 1082"/>
                  <a:gd name="T22" fmla="*/ 329 w 3069"/>
                  <a:gd name="T23" fmla="*/ 62 h 1082"/>
                  <a:gd name="T24" fmla="*/ 329 w 3069"/>
                  <a:gd name="T25" fmla="*/ 78 h 1082"/>
                  <a:gd name="T26" fmla="*/ 317 w 3069"/>
                  <a:gd name="T27" fmla="*/ 92 h 1082"/>
                  <a:gd name="T28" fmla="*/ 263 w 3069"/>
                  <a:gd name="T29" fmla="*/ 114 h 1082"/>
                  <a:gd name="T30" fmla="*/ 261 w 3069"/>
                  <a:gd name="T31" fmla="*/ 120 h 1082"/>
                  <a:gd name="T32" fmla="*/ 323 w 3069"/>
                  <a:gd name="T33" fmla="*/ 97 h 1082"/>
                  <a:gd name="T34" fmla="*/ 335 w 3069"/>
                  <a:gd name="T35" fmla="*/ 88 h 1082"/>
                  <a:gd name="T36" fmla="*/ 341 w 3069"/>
                  <a:gd name="T37" fmla="*/ 74 h 1082"/>
                  <a:gd name="T38" fmla="*/ 339 w 3069"/>
                  <a:gd name="T39" fmla="*/ 55 h 1082"/>
                  <a:gd name="T40" fmla="*/ 331 w 3069"/>
                  <a:gd name="T41" fmla="*/ 44 h 1082"/>
                  <a:gd name="T42" fmla="*/ 322 w 3069"/>
                  <a:gd name="T43" fmla="*/ 41 h 1082"/>
                  <a:gd name="T44" fmla="*/ 299 w 3069"/>
                  <a:gd name="T45" fmla="*/ 51 h 1082"/>
                  <a:gd name="T46" fmla="*/ 163 w 3069"/>
                  <a:gd name="T47" fmla="*/ 83 h 1082"/>
                  <a:gd name="T48" fmla="*/ 31 w 3069"/>
                  <a:gd name="T49" fmla="*/ 42 h 1082"/>
                  <a:gd name="T50" fmla="*/ 156 w 3069"/>
                  <a:gd name="T51" fmla="*/ 90 h 1082"/>
                  <a:gd name="T52" fmla="*/ 156 w 3069"/>
                  <a:gd name="T53" fmla="*/ 95 h 1082"/>
                  <a:gd name="T54" fmla="*/ 6 w 3069"/>
                  <a:gd name="T55" fmla="*/ 40 h 1082"/>
                  <a:gd name="T56" fmla="*/ 10 w 3069"/>
                  <a:gd name="T57" fmla="*/ 35 h 1082"/>
                  <a:gd name="T58" fmla="*/ 177 w 3069"/>
                  <a:gd name="T59" fmla="*/ 5 h 1082"/>
                  <a:gd name="T60" fmla="*/ 259 w 3069"/>
                  <a:gd name="T61" fmla="*/ 20 h 1082"/>
                  <a:gd name="T62" fmla="*/ 173 w 3069"/>
                  <a:gd name="T63" fmla="*/ 0 h 1082"/>
                  <a:gd name="T64" fmla="*/ 3 w 3069"/>
                  <a:gd name="T65" fmla="*/ 31 h 1082"/>
                  <a:gd name="T66" fmla="*/ 3 w 3069"/>
                  <a:gd name="T67" fmla="*/ 3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8" name="Freeform 172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6 w 1894"/>
                  <a:gd name="T1" fmla="*/ 0 h 960"/>
                  <a:gd name="T2" fmla="*/ 3 w 1894"/>
                  <a:gd name="T3" fmla="*/ 12 h 960"/>
                  <a:gd name="T4" fmla="*/ 0 w 1894"/>
                  <a:gd name="T5" fmla="*/ 23 h 960"/>
                  <a:gd name="T6" fmla="*/ 161 w 1894"/>
                  <a:gd name="T7" fmla="*/ 107 h 960"/>
                  <a:gd name="T8" fmla="*/ 205 w 1894"/>
                  <a:gd name="T9" fmla="*/ 84 h 960"/>
                  <a:gd name="T10" fmla="*/ 211 w 1894"/>
                  <a:gd name="T11" fmla="*/ 70 h 960"/>
                  <a:gd name="T12" fmla="*/ 162 w 1894"/>
                  <a:gd name="T13" fmla="*/ 89 h 960"/>
                  <a:gd name="T14" fmla="*/ 50 w 1894"/>
                  <a:gd name="T15" fmla="*/ 38 h 960"/>
                  <a:gd name="T16" fmla="*/ 156 w 1894"/>
                  <a:gd name="T17" fmla="*/ 92 h 960"/>
                  <a:gd name="T18" fmla="*/ 159 w 1894"/>
                  <a:gd name="T19" fmla="*/ 100 h 960"/>
                  <a:gd name="T20" fmla="*/ 10 w 1894"/>
                  <a:gd name="T21" fmla="*/ 23 h 960"/>
                  <a:gd name="T22" fmla="*/ 9 w 1894"/>
                  <a:gd name="T23" fmla="*/ 17 h 960"/>
                  <a:gd name="T24" fmla="*/ 35 w 1894"/>
                  <a:gd name="T25" fmla="*/ 6 h 960"/>
                  <a:gd name="T26" fmla="*/ 36 w 1894"/>
                  <a:gd name="T27" fmla="*/ 0 h 960"/>
                  <a:gd name="T28" fmla="*/ 36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9" name="Freeform 173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9 h 584"/>
                  <a:gd name="T2" fmla="*/ 120 w 1584"/>
                  <a:gd name="T3" fmla="*/ 65 h 584"/>
                  <a:gd name="T4" fmla="*/ 176 w 1584"/>
                  <a:gd name="T5" fmla="*/ 42 h 584"/>
                  <a:gd name="T6" fmla="*/ 176 w 1584"/>
                  <a:gd name="T7" fmla="*/ 37 h 584"/>
                  <a:gd name="T8" fmla="*/ 133 w 1584"/>
                  <a:gd name="T9" fmla="*/ 54 h 584"/>
                  <a:gd name="T10" fmla="*/ 139 w 1584"/>
                  <a:gd name="T11" fmla="*/ 40 h 584"/>
                  <a:gd name="T12" fmla="*/ 161 w 1584"/>
                  <a:gd name="T13" fmla="*/ 31 h 584"/>
                  <a:gd name="T14" fmla="*/ 138 w 1584"/>
                  <a:gd name="T15" fmla="*/ 34 h 584"/>
                  <a:gd name="T16" fmla="*/ 136 w 1584"/>
                  <a:gd name="T17" fmla="*/ 19 h 584"/>
                  <a:gd name="T18" fmla="*/ 128 w 1584"/>
                  <a:gd name="T19" fmla="*/ 2 h 584"/>
                  <a:gd name="T20" fmla="*/ 123 w 1584"/>
                  <a:gd name="T21" fmla="*/ 6 h 584"/>
                  <a:gd name="T22" fmla="*/ 130 w 1584"/>
                  <a:gd name="T23" fmla="*/ 19 h 584"/>
                  <a:gd name="T24" fmla="*/ 74 w 1584"/>
                  <a:gd name="T25" fmla="*/ 0 h 584"/>
                  <a:gd name="T26" fmla="*/ 130 w 1584"/>
                  <a:gd name="T27" fmla="*/ 28 h 584"/>
                  <a:gd name="T28" fmla="*/ 131 w 1584"/>
                  <a:gd name="T29" fmla="*/ 36 h 584"/>
                  <a:gd name="T30" fmla="*/ 127 w 1584"/>
                  <a:gd name="T31" fmla="*/ 47 h 584"/>
                  <a:gd name="T32" fmla="*/ 40 w 1584"/>
                  <a:gd name="T33" fmla="*/ 12 h 584"/>
                  <a:gd name="T34" fmla="*/ 126 w 1584"/>
                  <a:gd name="T35" fmla="*/ 52 h 584"/>
                  <a:gd name="T36" fmla="*/ 120 w 1584"/>
                  <a:gd name="T37" fmla="*/ 60 h 584"/>
                  <a:gd name="T38" fmla="*/ 0 w 1584"/>
                  <a:gd name="T39" fmla="*/ 9 h 584"/>
                  <a:gd name="T40" fmla="*/ 0 w 1584"/>
                  <a:gd name="T41" fmla="*/ 9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0" name="Freeform 174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42 h 1460"/>
                  <a:gd name="T2" fmla="*/ 46 w 1109"/>
                  <a:gd name="T3" fmla="*/ 28 h 1460"/>
                  <a:gd name="T4" fmla="*/ 123 w 1109"/>
                  <a:gd name="T5" fmla="*/ 0 h 1460"/>
                  <a:gd name="T6" fmla="*/ 70 w 1109"/>
                  <a:gd name="T7" fmla="*/ 27 h 1460"/>
                  <a:gd name="T8" fmla="*/ 79 w 1109"/>
                  <a:gd name="T9" fmla="*/ 38 h 1460"/>
                  <a:gd name="T10" fmla="*/ 79 w 1109"/>
                  <a:gd name="T11" fmla="*/ 52 h 1460"/>
                  <a:gd name="T12" fmla="*/ 72 w 1109"/>
                  <a:gd name="T13" fmla="*/ 75 h 1460"/>
                  <a:gd name="T14" fmla="*/ 62 w 1109"/>
                  <a:gd name="T15" fmla="*/ 100 h 1460"/>
                  <a:gd name="T16" fmla="*/ 61 w 1109"/>
                  <a:gd name="T17" fmla="*/ 113 h 1460"/>
                  <a:gd name="T18" fmla="*/ 70 w 1109"/>
                  <a:gd name="T19" fmla="*/ 133 h 1460"/>
                  <a:gd name="T20" fmla="*/ 57 w 1109"/>
                  <a:gd name="T21" fmla="*/ 117 h 1460"/>
                  <a:gd name="T22" fmla="*/ 55 w 1109"/>
                  <a:gd name="T23" fmla="*/ 100 h 1460"/>
                  <a:gd name="T24" fmla="*/ 65 w 1109"/>
                  <a:gd name="T25" fmla="*/ 71 h 1460"/>
                  <a:gd name="T26" fmla="*/ 73 w 1109"/>
                  <a:gd name="T27" fmla="*/ 50 h 1460"/>
                  <a:gd name="T28" fmla="*/ 61 w 1109"/>
                  <a:gd name="T29" fmla="*/ 28 h 1460"/>
                  <a:gd name="T30" fmla="*/ 27 w 1109"/>
                  <a:gd name="T31" fmla="*/ 41 h 1460"/>
                  <a:gd name="T32" fmla="*/ 30 w 1109"/>
                  <a:gd name="T33" fmla="*/ 48 h 1460"/>
                  <a:gd name="T34" fmla="*/ 33 w 1109"/>
                  <a:gd name="T35" fmla="*/ 65 h 1460"/>
                  <a:gd name="T36" fmla="*/ 30 w 1109"/>
                  <a:gd name="T37" fmla="*/ 85 h 1460"/>
                  <a:gd name="T38" fmla="*/ 25 w 1109"/>
                  <a:gd name="T39" fmla="*/ 104 h 1460"/>
                  <a:gd name="T40" fmla="*/ 23 w 1109"/>
                  <a:gd name="T41" fmla="*/ 123 h 1460"/>
                  <a:gd name="T42" fmla="*/ 28 w 1109"/>
                  <a:gd name="T43" fmla="*/ 143 h 1460"/>
                  <a:gd name="T44" fmla="*/ 41 w 1109"/>
                  <a:gd name="T45" fmla="*/ 162 h 1460"/>
                  <a:gd name="T46" fmla="*/ 28 w 1109"/>
                  <a:gd name="T47" fmla="*/ 154 h 1460"/>
                  <a:gd name="T48" fmla="*/ 19 w 1109"/>
                  <a:gd name="T49" fmla="*/ 133 h 1460"/>
                  <a:gd name="T50" fmla="*/ 17 w 1109"/>
                  <a:gd name="T51" fmla="*/ 110 h 1460"/>
                  <a:gd name="T52" fmla="*/ 24 w 1109"/>
                  <a:gd name="T53" fmla="*/ 80 h 1460"/>
                  <a:gd name="T54" fmla="*/ 26 w 1109"/>
                  <a:gd name="T55" fmla="*/ 61 h 1460"/>
                  <a:gd name="T56" fmla="*/ 17 w 1109"/>
                  <a:gd name="T57" fmla="*/ 43 h 1460"/>
                  <a:gd name="T58" fmla="*/ 0 w 1109"/>
                  <a:gd name="T59" fmla="*/ 42 h 1460"/>
                  <a:gd name="T60" fmla="*/ 0 w 1109"/>
                  <a:gd name="T61" fmla="*/ 42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1" name="Freeform 175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3 w 288"/>
                  <a:gd name="T1" fmla="*/ 38 h 344"/>
                  <a:gd name="T2" fmla="*/ 0 w 288"/>
                  <a:gd name="T3" fmla="*/ 18 h 344"/>
                  <a:gd name="T4" fmla="*/ 8 w 288"/>
                  <a:gd name="T5" fmla="*/ 0 h 344"/>
                  <a:gd name="T6" fmla="*/ 15 w 288"/>
                  <a:gd name="T7" fmla="*/ 1 h 344"/>
                  <a:gd name="T8" fmla="*/ 32 w 288"/>
                  <a:gd name="T9" fmla="*/ 9 h 344"/>
                  <a:gd name="T10" fmla="*/ 12 w 288"/>
                  <a:gd name="T11" fmla="*/ 7 h 344"/>
                  <a:gd name="T12" fmla="*/ 5 w 288"/>
                  <a:gd name="T13" fmla="*/ 19 h 344"/>
                  <a:gd name="T14" fmla="*/ 3 w 288"/>
                  <a:gd name="T15" fmla="*/ 38 h 344"/>
                  <a:gd name="T16" fmla="*/ 3 w 288"/>
                  <a:gd name="T17" fmla="*/ 38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2" name="Freeform 176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7 w 908"/>
                  <a:gd name="T1" fmla="*/ 106 h 1082"/>
                  <a:gd name="T2" fmla="*/ 64 w 908"/>
                  <a:gd name="T3" fmla="*/ 80 h 1082"/>
                  <a:gd name="T4" fmla="*/ 77 w 908"/>
                  <a:gd name="T5" fmla="*/ 78 h 1082"/>
                  <a:gd name="T6" fmla="*/ 87 w 908"/>
                  <a:gd name="T7" fmla="*/ 69 h 1082"/>
                  <a:gd name="T8" fmla="*/ 96 w 908"/>
                  <a:gd name="T9" fmla="*/ 48 h 1082"/>
                  <a:gd name="T10" fmla="*/ 92 w 908"/>
                  <a:gd name="T11" fmla="*/ 18 h 1082"/>
                  <a:gd name="T12" fmla="*/ 78 w 908"/>
                  <a:gd name="T13" fmla="*/ 6 h 1082"/>
                  <a:gd name="T14" fmla="*/ 53 w 908"/>
                  <a:gd name="T15" fmla="*/ 14 h 1082"/>
                  <a:gd name="T16" fmla="*/ 74 w 908"/>
                  <a:gd name="T17" fmla="*/ 0 h 1082"/>
                  <a:gd name="T18" fmla="*/ 87 w 908"/>
                  <a:gd name="T19" fmla="*/ 4 h 1082"/>
                  <a:gd name="T20" fmla="*/ 98 w 908"/>
                  <a:gd name="T21" fmla="*/ 17 h 1082"/>
                  <a:gd name="T22" fmla="*/ 101 w 908"/>
                  <a:gd name="T23" fmla="*/ 41 h 1082"/>
                  <a:gd name="T24" fmla="*/ 100 w 908"/>
                  <a:gd name="T25" fmla="*/ 59 h 1082"/>
                  <a:gd name="T26" fmla="*/ 88 w 908"/>
                  <a:gd name="T27" fmla="*/ 80 h 1082"/>
                  <a:gd name="T28" fmla="*/ 81 w 908"/>
                  <a:gd name="T29" fmla="*/ 85 h 1082"/>
                  <a:gd name="T30" fmla="*/ 67 w 908"/>
                  <a:gd name="T31" fmla="*/ 85 h 1082"/>
                  <a:gd name="T32" fmla="*/ 0 w 908"/>
                  <a:gd name="T33" fmla="*/ 120 h 1082"/>
                  <a:gd name="T34" fmla="*/ 7 w 908"/>
                  <a:gd name="T35" fmla="*/ 106 h 1082"/>
                  <a:gd name="T36" fmla="*/ 7 w 908"/>
                  <a:gd name="T37" fmla="*/ 106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3" name="Freeform 177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5 w 3257"/>
                  <a:gd name="T1" fmla="*/ 0 h 1259"/>
                  <a:gd name="T2" fmla="*/ 0 w 3257"/>
                  <a:gd name="T3" fmla="*/ 11 h 1259"/>
                  <a:gd name="T4" fmla="*/ 1 w 3257"/>
                  <a:gd name="T5" fmla="*/ 36 h 1259"/>
                  <a:gd name="T6" fmla="*/ 7 w 3257"/>
                  <a:gd name="T7" fmla="*/ 50 h 1259"/>
                  <a:gd name="T8" fmla="*/ 18 w 3257"/>
                  <a:gd name="T9" fmla="*/ 54 h 1259"/>
                  <a:gd name="T10" fmla="*/ 38 w 3257"/>
                  <a:gd name="T11" fmla="*/ 69 h 1259"/>
                  <a:gd name="T12" fmla="*/ 84 w 3257"/>
                  <a:gd name="T13" fmla="*/ 102 h 1259"/>
                  <a:gd name="T14" fmla="*/ 95 w 3257"/>
                  <a:gd name="T15" fmla="*/ 104 h 1259"/>
                  <a:gd name="T16" fmla="*/ 108 w 3257"/>
                  <a:gd name="T17" fmla="*/ 111 h 1259"/>
                  <a:gd name="T18" fmla="*/ 113 w 3257"/>
                  <a:gd name="T19" fmla="*/ 120 h 1259"/>
                  <a:gd name="T20" fmla="*/ 148 w 3257"/>
                  <a:gd name="T21" fmla="*/ 138 h 1259"/>
                  <a:gd name="T22" fmla="*/ 163 w 3257"/>
                  <a:gd name="T23" fmla="*/ 140 h 1259"/>
                  <a:gd name="T24" fmla="*/ 361 w 3257"/>
                  <a:gd name="T25" fmla="*/ 78 h 1259"/>
                  <a:gd name="T26" fmla="*/ 360 w 3257"/>
                  <a:gd name="T27" fmla="*/ 64 h 1259"/>
                  <a:gd name="T28" fmla="*/ 307 w 3257"/>
                  <a:gd name="T29" fmla="*/ 47 h 1259"/>
                  <a:gd name="T30" fmla="*/ 356 w 3257"/>
                  <a:gd name="T31" fmla="*/ 69 h 1259"/>
                  <a:gd name="T32" fmla="*/ 161 w 3257"/>
                  <a:gd name="T33" fmla="*/ 131 h 1259"/>
                  <a:gd name="T34" fmla="*/ 148 w 3257"/>
                  <a:gd name="T35" fmla="*/ 120 h 1259"/>
                  <a:gd name="T36" fmla="*/ 142 w 3257"/>
                  <a:gd name="T37" fmla="*/ 104 h 1259"/>
                  <a:gd name="T38" fmla="*/ 147 w 3257"/>
                  <a:gd name="T39" fmla="*/ 72 h 1259"/>
                  <a:gd name="T40" fmla="*/ 138 w 3257"/>
                  <a:gd name="T41" fmla="*/ 87 h 1259"/>
                  <a:gd name="T42" fmla="*/ 136 w 3257"/>
                  <a:gd name="T43" fmla="*/ 104 h 1259"/>
                  <a:gd name="T44" fmla="*/ 142 w 3257"/>
                  <a:gd name="T45" fmla="*/ 124 h 1259"/>
                  <a:gd name="T46" fmla="*/ 147 w 3257"/>
                  <a:gd name="T47" fmla="*/ 131 h 1259"/>
                  <a:gd name="T48" fmla="*/ 118 w 3257"/>
                  <a:gd name="T49" fmla="*/ 117 h 1259"/>
                  <a:gd name="T50" fmla="*/ 113 w 3257"/>
                  <a:gd name="T51" fmla="*/ 103 h 1259"/>
                  <a:gd name="T52" fmla="*/ 111 w 3257"/>
                  <a:gd name="T53" fmla="*/ 83 h 1259"/>
                  <a:gd name="T54" fmla="*/ 115 w 3257"/>
                  <a:gd name="T55" fmla="*/ 68 h 1259"/>
                  <a:gd name="T56" fmla="*/ 108 w 3257"/>
                  <a:gd name="T57" fmla="*/ 79 h 1259"/>
                  <a:gd name="T58" fmla="*/ 106 w 3257"/>
                  <a:gd name="T59" fmla="*/ 94 h 1259"/>
                  <a:gd name="T60" fmla="*/ 104 w 3257"/>
                  <a:gd name="T61" fmla="*/ 102 h 1259"/>
                  <a:gd name="T62" fmla="*/ 94 w 3257"/>
                  <a:gd name="T63" fmla="*/ 96 h 1259"/>
                  <a:gd name="T64" fmla="*/ 92 w 3257"/>
                  <a:gd name="T65" fmla="*/ 78 h 1259"/>
                  <a:gd name="T66" fmla="*/ 98 w 3257"/>
                  <a:gd name="T67" fmla="*/ 57 h 1259"/>
                  <a:gd name="T68" fmla="*/ 91 w 3257"/>
                  <a:gd name="T69" fmla="*/ 66 h 1259"/>
                  <a:gd name="T70" fmla="*/ 86 w 3257"/>
                  <a:gd name="T71" fmla="*/ 80 h 1259"/>
                  <a:gd name="T72" fmla="*/ 86 w 3257"/>
                  <a:gd name="T73" fmla="*/ 95 h 1259"/>
                  <a:gd name="T74" fmla="*/ 20 w 3257"/>
                  <a:gd name="T75" fmla="*/ 49 h 1259"/>
                  <a:gd name="T76" fmla="*/ 20 w 3257"/>
                  <a:gd name="T77" fmla="*/ 36 h 1259"/>
                  <a:gd name="T78" fmla="*/ 20 w 3257"/>
                  <a:gd name="T79" fmla="*/ 25 h 1259"/>
                  <a:gd name="T80" fmla="*/ 15 w 3257"/>
                  <a:gd name="T81" fmla="*/ 32 h 1259"/>
                  <a:gd name="T82" fmla="*/ 12 w 3257"/>
                  <a:gd name="T83" fmla="*/ 44 h 1259"/>
                  <a:gd name="T84" fmla="*/ 5 w 3257"/>
                  <a:gd name="T85" fmla="*/ 31 h 1259"/>
                  <a:gd name="T86" fmla="*/ 5 w 3257"/>
                  <a:gd name="T87" fmla="*/ 13 h 1259"/>
                  <a:gd name="T88" fmla="*/ 17 w 3257"/>
                  <a:gd name="T89" fmla="*/ 6 h 1259"/>
                  <a:gd name="T90" fmla="*/ 5 w 3257"/>
                  <a:gd name="T91" fmla="*/ 0 h 1259"/>
                  <a:gd name="T92" fmla="*/ 5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4" name="Freeform 178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6 w 300"/>
                  <a:gd name="T1" fmla="*/ 0 h 454"/>
                  <a:gd name="T2" fmla="*/ 9 w 300"/>
                  <a:gd name="T3" fmla="*/ 6 h 454"/>
                  <a:gd name="T4" fmla="*/ 5 w 300"/>
                  <a:gd name="T5" fmla="*/ 15 h 454"/>
                  <a:gd name="T6" fmla="*/ 0 w 300"/>
                  <a:gd name="T7" fmla="*/ 39 h 454"/>
                  <a:gd name="T8" fmla="*/ 5 w 300"/>
                  <a:gd name="T9" fmla="*/ 51 h 454"/>
                  <a:gd name="T10" fmla="*/ 33 w 300"/>
                  <a:gd name="T11" fmla="*/ 42 h 454"/>
                  <a:gd name="T12" fmla="*/ 27 w 300"/>
                  <a:gd name="T13" fmla="*/ 35 h 454"/>
                  <a:gd name="T14" fmla="*/ 9 w 300"/>
                  <a:gd name="T15" fmla="*/ 40 h 454"/>
                  <a:gd name="T16" fmla="*/ 9 w 300"/>
                  <a:gd name="T17" fmla="*/ 20 h 454"/>
                  <a:gd name="T18" fmla="*/ 17 w 300"/>
                  <a:gd name="T19" fmla="*/ 14 h 454"/>
                  <a:gd name="T20" fmla="*/ 16 w 300"/>
                  <a:gd name="T21" fmla="*/ 0 h 454"/>
                  <a:gd name="T22" fmla="*/ 16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5" name="Freeform 179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 w 470"/>
                  <a:gd name="T1" fmla="*/ 11 h 161"/>
                  <a:gd name="T2" fmla="*/ 52 w 470"/>
                  <a:gd name="T3" fmla="*/ 0 h 161"/>
                  <a:gd name="T4" fmla="*/ 0 w 470"/>
                  <a:gd name="T5" fmla="*/ 18 h 161"/>
                  <a:gd name="T6" fmla="*/ 1 w 470"/>
                  <a:gd name="T7" fmla="*/ 11 h 161"/>
                  <a:gd name="T8" fmla="*/ 1 w 470"/>
                  <a:gd name="T9" fmla="*/ 11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6" name="Freeform 180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7 w 3052"/>
                  <a:gd name="T1" fmla="*/ 0 h 1482"/>
                  <a:gd name="T2" fmla="*/ 0 w 3052"/>
                  <a:gd name="T3" fmla="*/ 4 h 1482"/>
                  <a:gd name="T4" fmla="*/ 1 w 3052"/>
                  <a:gd name="T5" fmla="*/ 14 h 1482"/>
                  <a:gd name="T6" fmla="*/ 86 w 3052"/>
                  <a:gd name="T7" fmla="*/ 149 h 1482"/>
                  <a:gd name="T8" fmla="*/ 312 w 3052"/>
                  <a:gd name="T9" fmla="*/ 123 h 1482"/>
                  <a:gd name="T10" fmla="*/ 322 w 3052"/>
                  <a:gd name="T11" fmla="*/ 128 h 1482"/>
                  <a:gd name="T12" fmla="*/ 328 w 3052"/>
                  <a:gd name="T13" fmla="*/ 137 h 1482"/>
                  <a:gd name="T14" fmla="*/ 321 w 3052"/>
                  <a:gd name="T15" fmla="*/ 158 h 1482"/>
                  <a:gd name="T16" fmla="*/ 284 w 3052"/>
                  <a:gd name="T17" fmla="*/ 165 h 1482"/>
                  <a:gd name="T18" fmla="*/ 323 w 3052"/>
                  <a:gd name="T19" fmla="*/ 165 h 1482"/>
                  <a:gd name="T20" fmla="*/ 339 w 3052"/>
                  <a:gd name="T21" fmla="*/ 140 h 1482"/>
                  <a:gd name="T22" fmla="*/ 338 w 3052"/>
                  <a:gd name="T23" fmla="*/ 120 h 1482"/>
                  <a:gd name="T24" fmla="*/ 331 w 3052"/>
                  <a:gd name="T25" fmla="*/ 110 h 1482"/>
                  <a:gd name="T26" fmla="*/ 292 w 3052"/>
                  <a:gd name="T27" fmla="*/ 116 h 1482"/>
                  <a:gd name="T28" fmla="*/ 284 w 3052"/>
                  <a:gd name="T29" fmla="*/ 119 h 1482"/>
                  <a:gd name="T30" fmla="*/ 276 w 3052"/>
                  <a:gd name="T31" fmla="*/ 116 h 1482"/>
                  <a:gd name="T32" fmla="*/ 98 w 3052"/>
                  <a:gd name="T33" fmla="*/ 137 h 1482"/>
                  <a:gd name="T34" fmla="*/ 43 w 3052"/>
                  <a:gd name="T35" fmla="*/ 59 h 1482"/>
                  <a:gd name="T36" fmla="*/ 92 w 3052"/>
                  <a:gd name="T37" fmla="*/ 137 h 1482"/>
                  <a:gd name="T38" fmla="*/ 87 w 3052"/>
                  <a:gd name="T39" fmla="*/ 144 h 1482"/>
                  <a:gd name="T40" fmla="*/ 3 w 3052"/>
                  <a:gd name="T41" fmla="*/ 8 h 1482"/>
                  <a:gd name="T42" fmla="*/ 25 w 3052"/>
                  <a:gd name="T43" fmla="*/ 4 h 1482"/>
                  <a:gd name="T44" fmla="*/ 27 w 3052"/>
                  <a:gd name="T45" fmla="*/ 0 h 1482"/>
                  <a:gd name="T46" fmla="*/ 27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7" name="Freeform 181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8 w 547"/>
                  <a:gd name="T1" fmla="*/ 0 h 1281"/>
                  <a:gd name="T2" fmla="*/ 9 w 547"/>
                  <a:gd name="T3" fmla="*/ 11 h 1281"/>
                  <a:gd name="T4" fmla="*/ 7 w 547"/>
                  <a:gd name="T5" fmla="*/ 19 h 1281"/>
                  <a:gd name="T6" fmla="*/ 4 w 547"/>
                  <a:gd name="T7" fmla="*/ 25 h 1281"/>
                  <a:gd name="T8" fmla="*/ 0 w 547"/>
                  <a:gd name="T9" fmla="*/ 28 h 1281"/>
                  <a:gd name="T10" fmla="*/ 16 w 547"/>
                  <a:gd name="T11" fmla="*/ 59 h 1281"/>
                  <a:gd name="T12" fmla="*/ 61 w 547"/>
                  <a:gd name="T13" fmla="*/ 142 h 1281"/>
                  <a:gd name="T14" fmla="*/ 28 w 547"/>
                  <a:gd name="T15" fmla="*/ 67 h 1281"/>
                  <a:gd name="T16" fmla="*/ 7 w 547"/>
                  <a:gd name="T17" fmla="*/ 28 h 1281"/>
                  <a:gd name="T18" fmla="*/ 27 w 547"/>
                  <a:gd name="T19" fmla="*/ 52 h 1281"/>
                  <a:gd name="T20" fmla="*/ 12 w 547"/>
                  <a:gd name="T21" fmla="*/ 21 h 1281"/>
                  <a:gd name="T22" fmla="*/ 16 w 547"/>
                  <a:gd name="T23" fmla="*/ 10 h 1281"/>
                  <a:gd name="T24" fmla="*/ 8 w 547"/>
                  <a:gd name="T25" fmla="*/ 0 h 1281"/>
                  <a:gd name="T26" fmla="*/ 8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8" name="Freeform 182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8 w 3277"/>
                  <a:gd name="T1" fmla="*/ 0 h 1467"/>
                  <a:gd name="T2" fmla="*/ 13 w 3277"/>
                  <a:gd name="T3" fmla="*/ 7 h 1467"/>
                  <a:gd name="T4" fmla="*/ 1 w 3277"/>
                  <a:gd name="T5" fmla="*/ 9 h 1467"/>
                  <a:gd name="T6" fmla="*/ 0 w 3277"/>
                  <a:gd name="T7" fmla="*/ 17 h 1467"/>
                  <a:gd name="T8" fmla="*/ 49 w 3277"/>
                  <a:gd name="T9" fmla="*/ 110 h 1467"/>
                  <a:gd name="T10" fmla="*/ 71 w 3277"/>
                  <a:gd name="T11" fmla="*/ 163 h 1467"/>
                  <a:gd name="T12" fmla="*/ 281 w 3277"/>
                  <a:gd name="T13" fmla="*/ 137 h 1467"/>
                  <a:gd name="T14" fmla="*/ 289 w 3277"/>
                  <a:gd name="T15" fmla="*/ 134 h 1467"/>
                  <a:gd name="T16" fmla="*/ 300 w 3277"/>
                  <a:gd name="T17" fmla="*/ 138 h 1467"/>
                  <a:gd name="T18" fmla="*/ 338 w 3277"/>
                  <a:gd name="T19" fmla="*/ 133 h 1467"/>
                  <a:gd name="T20" fmla="*/ 355 w 3277"/>
                  <a:gd name="T21" fmla="*/ 117 h 1467"/>
                  <a:gd name="T22" fmla="*/ 364 w 3277"/>
                  <a:gd name="T23" fmla="*/ 78 h 1467"/>
                  <a:gd name="T24" fmla="*/ 358 w 3277"/>
                  <a:gd name="T25" fmla="*/ 51 h 1467"/>
                  <a:gd name="T26" fmla="*/ 331 w 3277"/>
                  <a:gd name="T27" fmla="*/ 27 h 1467"/>
                  <a:gd name="T28" fmla="*/ 279 w 3277"/>
                  <a:gd name="T29" fmla="*/ 40 h 1467"/>
                  <a:gd name="T30" fmla="*/ 326 w 3277"/>
                  <a:gd name="T31" fmla="*/ 41 h 1467"/>
                  <a:gd name="T32" fmla="*/ 346 w 3277"/>
                  <a:gd name="T33" fmla="*/ 57 h 1467"/>
                  <a:gd name="T34" fmla="*/ 355 w 3277"/>
                  <a:gd name="T35" fmla="*/ 70 h 1467"/>
                  <a:gd name="T36" fmla="*/ 356 w 3277"/>
                  <a:gd name="T37" fmla="*/ 90 h 1467"/>
                  <a:gd name="T38" fmla="*/ 348 w 3277"/>
                  <a:gd name="T39" fmla="*/ 114 h 1467"/>
                  <a:gd name="T40" fmla="*/ 338 w 3277"/>
                  <a:gd name="T41" fmla="*/ 125 h 1467"/>
                  <a:gd name="T42" fmla="*/ 308 w 3277"/>
                  <a:gd name="T43" fmla="*/ 129 h 1467"/>
                  <a:gd name="T44" fmla="*/ 294 w 3277"/>
                  <a:gd name="T45" fmla="*/ 125 h 1467"/>
                  <a:gd name="T46" fmla="*/ 275 w 3277"/>
                  <a:gd name="T47" fmla="*/ 134 h 1467"/>
                  <a:gd name="T48" fmla="*/ 76 w 3277"/>
                  <a:gd name="T49" fmla="*/ 151 h 1467"/>
                  <a:gd name="T50" fmla="*/ 6 w 3277"/>
                  <a:gd name="T51" fmla="*/ 12 h 1467"/>
                  <a:gd name="T52" fmla="*/ 30 w 3277"/>
                  <a:gd name="T53" fmla="*/ 5 h 1467"/>
                  <a:gd name="T54" fmla="*/ 28 w 3277"/>
                  <a:gd name="T55" fmla="*/ 0 h 1467"/>
                  <a:gd name="T56" fmla="*/ 28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9" name="Freeform 183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54 h 489"/>
                  <a:gd name="T2" fmla="*/ 15 w 1656"/>
                  <a:gd name="T3" fmla="*/ 41 h 489"/>
                  <a:gd name="T4" fmla="*/ 21 w 1656"/>
                  <a:gd name="T5" fmla="*/ 28 h 489"/>
                  <a:gd name="T6" fmla="*/ 20 w 1656"/>
                  <a:gd name="T7" fmla="*/ 14 h 489"/>
                  <a:gd name="T8" fmla="*/ 134 w 1656"/>
                  <a:gd name="T9" fmla="*/ 0 h 489"/>
                  <a:gd name="T10" fmla="*/ 32 w 1656"/>
                  <a:gd name="T11" fmla="*/ 17 h 489"/>
                  <a:gd name="T12" fmla="*/ 28 w 1656"/>
                  <a:gd name="T13" fmla="*/ 30 h 489"/>
                  <a:gd name="T14" fmla="*/ 114 w 1656"/>
                  <a:gd name="T15" fmla="*/ 25 h 489"/>
                  <a:gd name="T16" fmla="*/ 26 w 1656"/>
                  <a:gd name="T17" fmla="*/ 38 h 489"/>
                  <a:gd name="T18" fmla="*/ 21 w 1656"/>
                  <a:gd name="T19" fmla="*/ 43 h 489"/>
                  <a:gd name="T20" fmla="*/ 16 w 1656"/>
                  <a:gd name="T21" fmla="*/ 46 h 489"/>
                  <a:gd name="T22" fmla="*/ 184 w 1656"/>
                  <a:gd name="T23" fmla="*/ 36 h 489"/>
                  <a:gd name="T24" fmla="*/ 0 w 1656"/>
                  <a:gd name="T25" fmla="*/ 54 h 489"/>
                  <a:gd name="T26" fmla="*/ 0 w 1656"/>
                  <a:gd name="T27" fmla="*/ 54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0" name="Freeform 184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32 w 759"/>
                  <a:gd name="T1" fmla="*/ 0 h 332"/>
                  <a:gd name="T2" fmla="*/ 0 w 759"/>
                  <a:gd name="T3" fmla="*/ 2 h 332"/>
                  <a:gd name="T4" fmla="*/ 25 w 759"/>
                  <a:gd name="T5" fmla="*/ 37 h 332"/>
                  <a:gd name="T6" fmla="*/ 84 w 759"/>
                  <a:gd name="T7" fmla="*/ 32 h 332"/>
                  <a:gd name="T8" fmla="*/ 78 w 759"/>
                  <a:gd name="T9" fmla="*/ 28 h 332"/>
                  <a:gd name="T10" fmla="*/ 29 w 759"/>
                  <a:gd name="T11" fmla="*/ 30 h 332"/>
                  <a:gd name="T12" fmla="*/ 16 w 759"/>
                  <a:gd name="T13" fmla="*/ 8 h 332"/>
                  <a:gd name="T14" fmla="*/ 40 w 759"/>
                  <a:gd name="T15" fmla="*/ 2 h 332"/>
                  <a:gd name="T16" fmla="*/ 32 w 759"/>
                  <a:gd name="T17" fmla="*/ 0 h 332"/>
                  <a:gd name="T18" fmla="*/ 3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1" name="Freeform 185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9 h 84"/>
                  <a:gd name="T2" fmla="*/ 13 w 657"/>
                  <a:gd name="T3" fmla="*/ 8 h 84"/>
                  <a:gd name="T4" fmla="*/ 37 w 657"/>
                  <a:gd name="T5" fmla="*/ 5 h 84"/>
                  <a:gd name="T6" fmla="*/ 62 w 657"/>
                  <a:gd name="T7" fmla="*/ 1 h 84"/>
                  <a:gd name="T8" fmla="*/ 73 w 657"/>
                  <a:gd name="T9" fmla="*/ 0 h 84"/>
                  <a:gd name="T10" fmla="*/ 18 w 657"/>
                  <a:gd name="T11" fmla="*/ 2 h 84"/>
                  <a:gd name="T12" fmla="*/ 0 w 657"/>
                  <a:gd name="T13" fmla="*/ 9 h 84"/>
                  <a:gd name="T14" fmla="*/ 0 w 657"/>
                  <a:gd name="T15" fmla="*/ 9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2" name="Freeform 186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203 w 1825"/>
                  <a:gd name="T1" fmla="*/ 11 h 451"/>
                  <a:gd name="T2" fmla="*/ 170 w 1825"/>
                  <a:gd name="T3" fmla="*/ 5 h 451"/>
                  <a:gd name="T4" fmla="*/ 163 w 1825"/>
                  <a:gd name="T5" fmla="*/ 0 h 451"/>
                  <a:gd name="T6" fmla="*/ 154 w 1825"/>
                  <a:gd name="T7" fmla="*/ 0 h 451"/>
                  <a:gd name="T8" fmla="*/ 0 w 1825"/>
                  <a:gd name="T9" fmla="*/ 34 h 451"/>
                  <a:gd name="T10" fmla="*/ 50 w 1825"/>
                  <a:gd name="T11" fmla="*/ 50 h 451"/>
                  <a:gd name="T12" fmla="*/ 181 w 1825"/>
                  <a:gd name="T13" fmla="*/ 17 h 451"/>
                  <a:gd name="T14" fmla="*/ 48 w 1825"/>
                  <a:gd name="T15" fmla="*/ 43 h 451"/>
                  <a:gd name="T16" fmla="*/ 34 w 1825"/>
                  <a:gd name="T17" fmla="*/ 34 h 451"/>
                  <a:gd name="T18" fmla="*/ 155 w 1825"/>
                  <a:gd name="T19" fmla="*/ 5 h 451"/>
                  <a:gd name="T20" fmla="*/ 164 w 1825"/>
                  <a:gd name="T21" fmla="*/ 7 h 451"/>
                  <a:gd name="T22" fmla="*/ 203 w 1825"/>
                  <a:gd name="T23" fmla="*/ 11 h 451"/>
                  <a:gd name="T24" fmla="*/ 203 w 1825"/>
                  <a:gd name="T25" fmla="*/ 11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3" name="Freeform 187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43 h 382"/>
                  <a:gd name="T2" fmla="*/ 30 w 945"/>
                  <a:gd name="T3" fmla="*/ 13 h 382"/>
                  <a:gd name="T4" fmla="*/ 74 w 945"/>
                  <a:gd name="T5" fmla="*/ 0 h 382"/>
                  <a:gd name="T6" fmla="*/ 105 w 945"/>
                  <a:gd name="T7" fmla="*/ 13 h 382"/>
                  <a:gd name="T8" fmla="*/ 0 w 945"/>
                  <a:gd name="T9" fmla="*/ 43 h 382"/>
                  <a:gd name="T10" fmla="*/ 0 w 945"/>
                  <a:gd name="T11" fmla="*/ 43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4" name="Freeform 188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104 w 1682"/>
                  <a:gd name="T1" fmla="*/ 0 h 1174"/>
                  <a:gd name="T2" fmla="*/ 183 w 1682"/>
                  <a:gd name="T3" fmla="*/ 21 h 1174"/>
                  <a:gd name="T4" fmla="*/ 187 w 1682"/>
                  <a:gd name="T5" fmla="*/ 33 h 1174"/>
                  <a:gd name="T6" fmla="*/ 149 w 1682"/>
                  <a:gd name="T7" fmla="*/ 46 h 1174"/>
                  <a:gd name="T8" fmla="*/ 144 w 1682"/>
                  <a:gd name="T9" fmla="*/ 56 h 1174"/>
                  <a:gd name="T10" fmla="*/ 146 w 1682"/>
                  <a:gd name="T11" fmla="*/ 67 h 1174"/>
                  <a:gd name="T12" fmla="*/ 152 w 1682"/>
                  <a:gd name="T13" fmla="*/ 75 h 1174"/>
                  <a:gd name="T14" fmla="*/ 163 w 1682"/>
                  <a:gd name="T15" fmla="*/ 81 h 1174"/>
                  <a:gd name="T16" fmla="*/ 0 w 1682"/>
                  <a:gd name="T17" fmla="*/ 130 h 1174"/>
                  <a:gd name="T18" fmla="*/ 150 w 1682"/>
                  <a:gd name="T19" fmla="*/ 79 h 1174"/>
                  <a:gd name="T20" fmla="*/ 140 w 1682"/>
                  <a:gd name="T21" fmla="*/ 73 h 1174"/>
                  <a:gd name="T22" fmla="*/ 92 w 1682"/>
                  <a:gd name="T23" fmla="*/ 84 h 1174"/>
                  <a:gd name="T24" fmla="*/ 138 w 1682"/>
                  <a:gd name="T25" fmla="*/ 67 h 1174"/>
                  <a:gd name="T26" fmla="*/ 138 w 1682"/>
                  <a:gd name="T27" fmla="*/ 53 h 1174"/>
                  <a:gd name="T28" fmla="*/ 41 w 1682"/>
                  <a:gd name="T29" fmla="*/ 74 h 1174"/>
                  <a:gd name="T30" fmla="*/ 38 w 1682"/>
                  <a:gd name="T31" fmla="*/ 64 h 1174"/>
                  <a:gd name="T32" fmla="*/ 183 w 1682"/>
                  <a:gd name="T33" fmla="*/ 25 h 1174"/>
                  <a:gd name="T34" fmla="*/ 109 w 1682"/>
                  <a:gd name="T35" fmla="*/ 8 h 1174"/>
                  <a:gd name="T36" fmla="*/ 53 w 1682"/>
                  <a:gd name="T37" fmla="*/ 26 h 1174"/>
                  <a:gd name="T38" fmla="*/ 104 w 1682"/>
                  <a:gd name="T39" fmla="*/ 0 h 1174"/>
                  <a:gd name="T40" fmla="*/ 104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05" name="Freeform 189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22 w 297"/>
                  <a:gd name="T1" fmla="*/ 0 h 141"/>
                  <a:gd name="T2" fmla="*/ 33 w 297"/>
                  <a:gd name="T3" fmla="*/ 13 h 141"/>
                  <a:gd name="T4" fmla="*/ 0 w 297"/>
                  <a:gd name="T5" fmla="*/ 16 h 141"/>
                  <a:gd name="T6" fmla="*/ 19 w 297"/>
                  <a:gd name="T7" fmla="*/ 10 h 141"/>
                  <a:gd name="T8" fmla="*/ 14 w 297"/>
                  <a:gd name="T9" fmla="*/ 1 h 141"/>
                  <a:gd name="T10" fmla="*/ 22 w 297"/>
                  <a:gd name="T11" fmla="*/ 0 h 141"/>
                  <a:gd name="T12" fmla="*/ 22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190"/>
            <p:cNvGrpSpPr>
              <a:grpSpLocks/>
            </p:cNvGrpSpPr>
            <p:nvPr/>
          </p:nvGrpSpPr>
          <p:grpSpPr bwMode="auto">
            <a:xfrm>
              <a:off x="2112" y="2544"/>
              <a:ext cx="1207" cy="791"/>
              <a:chOff x="2880" y="2118"/>
              <a:chExt cx="1207" cy="1073"/>
            </a:xfrm>
          </p:grpSpPr>
          <p:sp>
            <p:nvSpPr>
              <p:cNvPr id="8216" name="Freeform 191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10 w 2566"/>
                  <a:gd name="T1" fmla="*/ 0 h 2741"/>
                  <a:gd name="T2" fmla="*/ 10 w 2566"/>
                  <a:gd name="T3" fmla="*/ 34 h 2741"/>
                  <a:gd name="T4" fmla="*/ 1 w 2566"/>
                  <a:gd name="T5" fmla="*/ 59 h 2741"/>
                  <a:gd name="T6" fmla="*/ 40 w 2566"/>
                  <a:gd name="T7" fmla="*/ 91 h 2741"/>
                  <a:gd name="T8" fmla="*/ 0 w 2566"/>
                  <a:gd name="T9" fmla="*/ 177 h 2741"/>
                  <a:gd name="T10" fmla="*/ 62 w 2566"/>
                  <a:gd name="T11" fmla="*/ 305 h 2741"/>
                  <a:gd name="T12" fmla="*/ 195 w 2566"/>
                  <a:gd name="T13" fmla="*/ 288 h 2741"/>
                  <a:gd name="T14" fmla="*/ 286 w 2566"/>
                  <a:gd name="T15" fmla="*/ 209 h 2741"/>
                  <a:gd name="T16" fmla="*/ 197 w 2566"/>
                  <a:gd name="T17" fmla="*/ 25 h 2741"/>
                  <a:gd name="T18" fmla="*/ 10 w 2566"/>
                  <a:gd name="T19" fmla="*/ 0 h 2741"/>
                  <a:gd name="T20" fmla="*/ 10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7" name="Freeform 192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3 w 582"/>
                  <a:gd name="T1" fmla="*/ 0 h 978"/>
                  <a:gd name="T2" fmla="*/ 0 w 582"/>
                  <a:gd name="T3" fmla="*/ 5 h 978"/>
                  <a:gd name="T4" fmla="*/ 4 w 582"/>
                  <a:gd name="T5" fmla="*/ 15 h 978"/>
                  <a:gd name="T6" fmla="*/ 65 w 582"/>
                  <a:gd name="T7" fmla="*/ 109 h 978"/>
                  <a:gd name="T8" fmla="*/ 38 w 582"/>
                  <a:gd name="T9" fmla="*/ 14 h 978"/>
                  <a:gd name="T10" fmla="*/ 33 w 582"/>
                  <a:gd name="T11" fmla="*/ 0 h 978"/>
                  <a:gd name="T12" fmla="*/ 33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Freeform 193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7 w 1445"/>
                  <a:gd name="T1" fmla="*/ 0 h 1374"/>
                  <a:gd name="T2" fmla="*/ 0 w 1445"/>
                  <a:gd name="T3" fmla="*/ 10 h 1374"/>
                  <a:gd name="T4" fmla="*/ 73 w 1445"/>
                  <a:gd name="T5" fmla="*/ 153 h 1374"/>
                  <a:gd name="T6" fmla="*/ 161 w 1445"/>
                  <a:gd name="T7" fmla="*/ 148 h 1374"/>
                  <a:gd name="T8" fmla="*/ 80 w 1445"/>
                  <a:gd name="T9" fmla="*/ 131 h 1374"/>
                  <a:gd name="T10" fmla="*/ 23 w 1445"/>
                  <a:gd name="T11" fmla="*/ 17 h 1374"/>
                  <a:gd name="T12" fmla="*/ 27 w 1445"/>
                  <a:gd name="T13" fmla="*/ 0 h 1374"/>
                  <a:gd name="T14" fmla="*/ 2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Freeform 194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62 w 1694"/>
                  <a:gd name="T1" fmla="*/ 0 h 855"/>
                  <a:gd name="T2" fmla="*/ 2 w 1694"/>
                  <a:gd name="T3" fmla="*/ 31 h 855"/>
                  <a:gd name="T4" fmla="*/ 0 w 1694"/>
                  <a:gd name="T5" fmla="*/ 37 h 855"/>
                  <a:gd name="T6" fmla="*/ 154 w 1694"/>
                  <a:gd name="T7" fmla="*/ 95 h 855"/>
                  <a:gd name="T8" fmla="*/ 188 w 1694"/>
                  <a:gd name="T9" fmla="*/ 81 h 855"/>
                  <a:gd name="T10" fmla="*/ 94 w 1694"/>
                  <a:gd name="T11" fmla="*/ 51 h 855"/>
                  <a:gd name="T12" fmla="*/ 167 w 1694"/>
                  <a:gd name="T13" fmla="*/ 8 h 855"/>
                  <a:gd name="T14" fmla="*/ 162 w 1694"/>
                  <a:gd name="T15" fmla="*/ 0 h 855"/>
                  <a:gd name="T16" fmla="*/ 162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0" name="Freeform 195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7 w 1806"/>
                  <a:gd name="T1" fmla="*/ 0 h 816"/>
                  <a:gd name="T2" fmla="*/ 0 w 1806"/>
                  <a:gd name="T3" fmla="*/ 11 h 816"/>
                  <a:gd name="T4" fmla="*/ 0 w 1806"/>
                  <a:gd name="T5" fmla="*/ 19 h 816"/>
                  <a:gd name="T6" fmla="*/ 150 w 1806"/>
                  <a:gd name="T7" fmla="*/ 91 h 816"/>
                  <a:gd name="T8" fmla="*/ 198 w 1806"/>
                  <a:gd name="T9" fmla="*/ 76 h 816"/>
                  <a:gd name="T10" fmla="*/ 201 w 1806"/>
                  <a:gd name="T11" fmla="*/ 63 h 816"/>
                  <a:gd name="T12" fmla="*/ 175 w 1806"/>
                  <a:gd name="T13" fmla="*/ 61 h 816"/>
                  <a:gd name="T14" fmla="*/ 149 w 1806"/>
                  <a:gd name="T15" fmla="*/ 71 h 816"/>
                  <a:gd name="T16" fmla="*/ 23 w 1806"/>
                  <a:gd name="T17" fmla="*/ 14 h 816"/>
                  <a:gd name="T18" fmla="*/ 27 w 1806"/>
                  <a:gd name="T19" fmla="*/ 0 h 816"/>
                  <a:gd name="T20" fmla="*/ 27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1" name="Freeform 196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1 w 1360"/>
                  <a:gd name="T1" fmla="*/ 7 h 1080"/>
                  <a:gd name="T2" fmla="*/ 0 w 1360"/>
                  <a:gd name="T3" fmla="*/ 20 h 1080"/>
                  <a:gd name="T4" fmla="*/ 1 w 1360"/>
                  <a:gd name="T5" fmla="*/ 35 h 1080"/>
                  <a:gd name="T6" fmla="*/ 9 w 1360"/>
                  <a:gd name="T7" fmla="*/ 43 h 1080"/>
                  <a:gd name="T8" fmla="*/ 25 w 1360"/>
                  <a:gd name="T9" fmla="*/ 47 h 1080"/>
                  <a:gd name="T10" fmla="*/ 90 w 1360"/>
                  <a:gd name="T11" fmla="*/ 94 h 1080"/>
                  <a:gd name="T12" fmla="*/ 118 w 1360"/>
                  <a:gd name="T13" fmla="*/ 116 h 1080"/>
                  <a:gd name="T14" fmla="*/ 139 w 1360"/>
                  <a:gd name="T15" fmla="*/ 120 h 1080"/>
                  <a:gd name="T16" fmla="*/ 136 w 1360"/>
                  <a:gd name="T17" fmla="*/ 93 h 1080"/>
                  <a:gd name="T18" fmla="*/ 152 w 1360"/>
                  <a:gd name="T19" fmla="*/ 52 h 1080"/>
                  <a:gd name="T20" fmla="*/ 120 w 1360"/>
                  <a:gd name="T21" fmla="*/ 50 h 1080"/>
                  <a:gd name="T22" fmla="*/ 6 w 1360"/>
                  <a:gd name="T23" fmla="*/ 0 h 1080"/>
                  <a:gd name="T24" fmla="*/ 1 w 1360"/>
                  <a:gd name="T25" fmla="*/ 7 h 1080"/>
                  <a:gd name="T26" fmla="*/ 1 w 1360"/>
                  <a:gd name="T27" fmla="*/ 7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2" name="Freeform 197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32 h 390"/>
                  <a:gd name="T2" fmla="*/ 6 w 1646"/>
                  <a:gd name="T3" fmla="*/ 30 h 390"/>
                  <a:gd name="T4" fmla="*/ 21 w 1646"/>
                  <a:gd name="T5" fmla="*/ 26 h 390"/>
                  <a:gd name="T6" fmla="*/ 31 w 1646"/>
                  <a:gd name="T7" fmla="*/ 24 h 390"/>
                  <a:gd name="T8" fmla="*/ 43 w 1646"/>
                  <a:gd name="T9" fmla="*/ 21 h 390"/>
                  <a:gd name="T10" fmla="*/ 54 w 1646"/>
                  <a:gd name="T11" fmla="*/ 18 h 390"/>
                  <a:gd name="T12" fmla="*/ 67 w 1646"/>
                  <a:gd name="T13" fmla="*/ 15 h 390"/>
                  <a:gd name="T14" fmla="*/ 79 w 1646"/>
                  <a:gd name="T15" fmla="*/ 12 h 390"/>
                  <a:gd name="T16" fmla="*/ 91 w 1646"/>
                  <a:gd name="T17" fmla="*/ 10 h 390"/>
                  <a:gd name="T18" fmla="*/ 103 w 1646"/>
                  <a:gd name="T19" fmla="*/ 7 h 390"/>
                  <a:gd name="T20" fmla="*/ 113 w 1646"/>
                  <a:gd name="T21" fmla="*/ 5 h 390"/>
                  <a:gd name="T22" fmla="*/ 128 w 1646"/>
                  <a:gd name="T23" fmla="*/ 1 h 390"/>
                  <a:gd name="T24" fmla="*/ 134 w 1646"/>
                  <a:gd name="T25" fmla="*/ 0 h 390"/>
                  <a:gd name="T26" fmla="*/ 183 w 1646"/>
                  <a:gd name="T27" fmla="*/ 8 h 390"/>
                  <a:gd name="T28" fmla="*/ 18 w 1646"/>
                  <a:gd name="T29" fmla="*/ 43 h 390"/>
                  <a:gd name="T30" fmla="*/ 0 w 1646"/>
                  <a:gd name="T31" fmla="*/ 32 h 390"/>
                  <a:gd name="T32" fmla="*/ 0 w 1646"/>
                  <a:gd name="T33" fmla="*/ 3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3" name="Freeform 198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8 w 259"/>
                  <a:gd name="T1" fmla="*/ 0 h 417"/>
                  <a:gd name="T2" fmla="*/ 29 w 259"/>
                  <a:gd name="T3" fmla="*/ 2 h 417"/>
                  <a:gd name="T4" fmla="*/ 15 w 259"/>
                  <a:gd name="T5" fmla="*/ 27 h 417"/>
                  <a:gd name="T6" fmla="*/ 12 w 259"/>
                  <a:gd name="T7" fmla="*/ 46 h 417"/>
                  <a:gd name="T8" fmla="*/ 0 w 259"/>
                  <a:gd name="T9" fmla="*/ 39 h 417"/>
                  <a:gd name="T10" fmla="*/ 3 w 259"/>
                  <a:gd name="T11" fmla="*/ 9 h 417"/>
                  <a:gd name="T12" fmla="*/ 8 w 259"/>
                  <a:gd name="T13" fmla="*/ 0 h 417"/>
                  <a:gd name="T14" fmla="*/ 8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Freeform 199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2 h 247"/>
                  <a:gd name="T2" fmla="*/ 19 w 423"/>
                  <a:gd name="T3" fmla="*/ 0 h 247"/>
                  <a:gd name="T4" fmla="*/ 47 w 423"/>
                  <a:gd name="T5" fmla="*/ 22 h 247"/>
                  <a:gd name="T6" fmla="*/ 5 w 423"/>
                  <a:gd name="T7" fmla="*/ 27 h 247"/>
                  <a:gd name="T8" fmla="*/ 0 w 423"/>
                  <a:gd name="T9" fmla="*/ 2 h 247"/>
                  <a:gd name="T10" fmla="*/ 0 w 423"/>
                  <a:gd name="T11" fmla="*/ 2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5" name="Freeform 200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7 w 2378"/>
                  <a:gd name="T1" fmla="*/ 33 h 751"/>
                  <a:gd name="T2" fmla="*/ 14 w 2378"/>
                  <a:gd name="T3" fmla="*/ 50 h 751"/>
                  <a:gd name="T4" fmla="*/ 0 w 2378"/>
                  <a:gd name="T5" fmla="*/ 67 h 751"/>
                  <a:gd name="T6" fmla="*/ 63 w 2378"/>
                  <a:gd name="T7" fmla="*/ 83 h 751"/>
                  <a:gd name="T8" fmla="*/ 187 w 2378"/>
                  <a:gd name="T9" fmla="*/ 72 h 751"/>
                  <a:gd name="T10" fmla="*/ 196 w 2378"/>
                  <a:gd name="T11" fmla="*/ 68 h 751"/>
                  <a:gd name="T12" fmla="*/ 213 w 2378"/>
                  <a:gd name="T13" fmla="*/ 72 h 751"/>
                  <a:gd name="T14" fmla="*/ 227 w 2378"/>
                  <a:gd name="T15" fmla="*/ 70 h 751"/>
                  <a:gd name="T16" fmla="*/ 243 w 2378"/>
                  <a:gd name="T17" fmla="*/ 67 h 751"/>
                  <a:gd name="T18" fmla="*/ 247 w 2378"/>
                  <a:gd name="T19" fmla="*/ 64 h 751"/>
                  <a:gd name="T20" fmla="*/ 253 w 2378"/>
                  <a:gd name="T21" fmla="*/ 59 h 751"/>
                  <a:gd name="T22" fmla="*/ 259 w 2378"/>
                  <a:gd name="T23" fmla="*/ 54 h 751"/>
                  <a:gd name="T24" fmla="*/ 261 w 2378"/>
                  <a:gd name="T25" fmla="*/ 52 h 751"/>
                  <a:gd name="T26" fmla="*/ 264 w 2378"/>
                  <a:gd name="T27" fmla="*/ 21 h 751"/>
                  <a:gd name="T28" fmla="*/ 247 w 2378"/>
                  <a:gd name="T29" fmla="*/ 0 h 751"/>
                  <a:gd name="T30" fmla="*/ 160 w 2378"/>
                  <a:gd name="T31" fmla="*/ 16 h 751"/>
                  <a:gd name="T32" fmla="*/ 17 w 2378"/>
                  <a:gd name="T33" fmla="*/ 33 h 751"/>
                  <a:gd name="T34" fmla="*/ 17 w 2378"/>
                  <a:gd name="T35" fmla="*/ 33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6" name="Freeform 201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2 w 3063"/>
                  <a:gd name="T1" fmla="*/ 3 h 1730"/>
                  <a:gd name="T2" fmla="*/ 15 w 3063"/>
                  <a:gd name="T3" fmla="*/ 0 h 1730"/>
                  <a:gd name="T4" fmla="*/ 23 w 3063"/>
                  <a:gd name="T5" fmla="*/ 20 h 1730"/>
                  <a:gd name="T6" fmla="*/ 34 w 3063"/>
                  <a:gd name="T7" fmla="*/ 24 h 1730"/>
                  <a:gd name="T8" fmla="*/ 98 w 3063"/>
                  <a:gd name="T9" fmla="*/ 70 h 1730"/>
                  <a:gd name="T10" fmla="*/ 74 w 3063"/>
                  <a:gd name="T11" fmla="*/ 76 h 1730"/>
                  <a:gd name="T12" fmla="*/ 90 w 3063"/>
                  <a:gd name="T13" fmla="*/ 104 h 1730"/>
                  <a:gd name="T14" fmla="*/ 143 w 3063"/>
                  <a:gd name="T15" fmla="*/ 98 h 1730"/>
                  <a:gd name="T16" fmla="*/ 177 w 3063"/>
                  <a:gd name="T17" fmla="*/ 109 h 1730"/>
                  <a:gd name="T18" fmla="*/ 273 w 3063"/>
                  <a:gd name="T19" fmla="*/ 78 h 1730"/>
                  <a:gd name="T20" fmla="*/ 320 w 3063"/>
                  <a:gd name="T21" fmla="*/ 81 h 1730"/>
                  <a:gd name="T22" fmla="*/ 340 w 3063"/>
                  <a:gd name="T23" fmla="*/ 108 h 1730"/>
                  <a:gd name="T24" fmla="*/ 335 w 3063"/>
                  <a:gd name="T25" fmla="*/ 159 h 1730"/>
                  <a:gd name="T26" fmla="*/ 318 w 3063"/>
                  <a:gd name="T27" fmla="*/ 173 h 1730"/>
                  <a:gd name="T28" fmla="*/ 282 w 3063"/>
                  <a:gd name="T29" fmla="*/ 179 h 1730"/>
                  <a:gd name="T30" fmla="*/ 265 w 3063"/>
                  <a:gd name="T31" fmla="*/ 176 h 1730"/>
                  <a:gd name="T32" fmla="*/ 252 w 3063"/>
                  <a:gd name="T33" fmla="*/ 180 h 1730"/>
                  <a:gd name="T34" fmla="*/ 124 w 3063"/>
                  <a:gd name="T35" fmla="*/ 192 h 1730"/>
                  <a:gd name="T36" fmla="*/ 62 w 3063"/>
                  <a:gd name="T37" fmla="*/ 177 h 1730"/>
                  <a:gd name="T38" fmla="*/ 107 w 3063"/>
                  <a:gd name="T39" fmla="*/ 171 h 1730"/>
                  <a:gd name="T40" fmla="*/ 284 w 3063"/>
                  <a:gd name="T41" fmla="*/ 157 h 1730"/>
                  <a:gd name="T42" fmla="*/ 312 w 3063"/>
                  <a:gd name="T43" fmla="*/ 155 h 1730"/>
                  <a:gd name="T44" fmla="*/ 323 w 3063"/>
                  <a:gd name="T45" fmla="*/ 129 h 1730"/>
                  <a:gd name="T46" fmla="*/ 321 w 3063"/>
                  <a:gd name="T47" fmla="*/ 126 h 1730"/>
                  <a:gd name="T48" fmla="*/ 317 w 3063"/>
                  <a:gd name="T49" fmla="*/ 119 h 1730"/>
                  <a:gd name="T50" fmla="*/ 315 w 3063"/>
                  <a:gd name="T51" fmla="*/ 116 h 1730"/>
                  <a:gd name="T52" fmla="*/ 313 w 3063"/>
                  <a:gd name="T53" fmla="*/ 113 h 1730"/>
                  <a:gd name="T54" fmla="*/ 310 w 3063"/>
                  <a:gd name="T55" fmla="*/ 109 h 1730"/>
                  <a:gd name="T56" fmla="*/ 282 w 3063"/>
                  <a:gd name="T57" fmla="*/ 112 h 1730"/>
                  <a:gd name="T58" fmla="*/ 264 w 3063"/>
                  <a:gd name="T59" fmla="*/ 114 h 1730"/>
                  <a:gd name="T60" fmla="*/ 255 w 3063"/>
                  <a:gd name="T61" fmla="*/ 116 h 1730"/>
                  <a:gd name="T62" fmla="*/ 87 w 3063"/>
                  <a:gd name="T63" fmla="*/ 135 h 1730"/>
                  <a:gd name="T64" fmla="*/ 78 w 3063"/>
                  <a:gd name="T65" fmla="*/ 138 h 1730"/>
                  <a:gd name="T66" fmla="*/ 0 w 3063"/>
                  <a:gd name="T67" fmla="*/ 13 h 1730"/>
                  <a:gd name="T68" fmla="*/ 51 w 3063"/>
                  <a:gd name="T69" fmla="*/ 79 h 1730"/>
                  <a:gd name="T70" fmla="*/ 2 w 3063"/>
                  <a:gd name="T71" fmla="*/ 3 h 1730"/>
                  <a:gd name="T72" fmla="*/ 2 w 3063"/>
                  <a:gd name="T73" fmla="*/ 3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7" name="Freeform 202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20 h 178"/>
                  <a:gd name="T2" fmla="*/ 47 w 593"/>
                  <a:gd name="T3" fmla="*/ 18 h 178"/>
                  <a:gd name="T4" fmla="*/ 66 w 593"/>
                  <a:gd name="T5" fmla="*/ 16 h 178"/>
                  <a:gd name="T6" fmla="*/ 58 w 593"/>
                  <a:gd name="T7" fmla="*/ 8 h 178"/>
                  <a:gd name="T8" fmla="*/ 61 w 593"/>
                  <a:gd name="T9" fmla="*/ 0 h 178"/>
                  <a:gd name="T10" fmla="*/ 42 w 593"/>
                  <a:gd name="T11" fmla="*/ 3 h 178"/>
                  <a:gd name="T12" fmla="*/ 17 w 593"/>
                  <a:gd name="T13" fmla="*/ 14 h 178"/>
                  <a:gd name="T14" fmla="*/ 0 w 593"/>
                  <a:gd name="T15" fmla="*/ 20 h 178"/>
                  <a:gd name="T16" fmla="*/ 0 w 593"/>
                  <a:gd name="T17" fmla="*/ 20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8" name="Freeform 203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1 w 264"/>
                  <a:gd name="T1" fmla="*/ 47 h 477"/>
                  <a:gd name="T2" fmla="*/ 0 w 264"/>
                  <a:gd name="T3" fmla="*/ 30 h 477"/>
                  <a:gd name="T4" fmla="*/ 7 w 264"/>
                  <a:gd name="T5" fmla="*/ 11 h 477"/>
                  <a:gd name="T6" fmla="*/ 12 w 264"/>
                  <a:gd name="T7" fmla="*/ 0 h 477"/>
                  <a:gd name="T8" fmla="*/ 29 w 264"/>
                  <a:gd name="T9" fmla="*/ 9 h 477"/>
                  <a:gd name="T10" fmla="*/ 24 w 264"/>
                  <a:gd name="T11" fmla="*/ 12 h 477"/>
                  <a:gd name="T12" fmla="*/ 13 w 264"/>
                  <a:gd name="T13" fmla="*/ 15 h 477"/>
                  <a:gd name="T14" fmla="*/ 8 w 264"/>
                  <a:gd name="T15" fmla="*/ 27 h 477"/>
                  <a:gd name="T16" fmla="*/ 8 w 264"/>
                  <a:gd name="T17" fmla="*/ 41 h 477"/>
                  <a:gd name="T18" fmla="*/ 16 w 264"/>
                  <a:gd name="T19" fmla="*/ 53 h 477"/>
                  <a:gd name="T20" fmla="*/ 1 w 264"/>
                  <a:gd name="T21" fmla="*/ 47 h 477"/>
                  <a:gd name="T22" fmla="*/ 1 w 264"/>
                  <a:gd name="T23" fmla="*/ 47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9" name="Freeform 204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33 h 496"/>
                  <a:gd name="T2" fmla="*/ 123 w 1385"/>
                  <a:gd name="T3" fmla="*/ 0 h 496"/>
                  <a:gd name="T4" fmla="*/ 140 w 1385"/>
                  <a:gd name="T5" fmla="*/ 3 h 496"/>
                  <a:gd name="T6" fmla="*/ 30 w 1385"/>
                  <a:gd name="T7" fmla="*/ 34 h 496"/>
                  <a:gd name="T8" fmla="*/ 154 w 1385"/>
                  <a:gd name="T9" fmla="*/ 13 h 496"/>
                  <a:gd name="T10" fmla="*/ 32 w 1385"/>
                  <a:gd name="T11" fmla="*/ 55 h 496"/>
                  <a:gd name="T12" fmla="*/ 0 w 1385"/>
                  <a:gd name="T13" fmla="*/ 33 h 496"/>
                  <a:gd name="T14" fmla="*/ 0 w 1385"/>
                  <a:gd name="T15" fmla="*/ 33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0" name="Freeform 205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5 h 300"/>
                  <a:gd name="T2" fmla="*/ 21 w 595"/>
                  <a:gd name="T3" fmla="*/ 0 h 300"/>
                  <a:gd name="T4" fmla="*/ 47 w 595"/>
                  <a:gd name="T5" fmla="*/ 15 h 300"/>
                  <a:gd name="T6" fmla="*/ 66 w 595"/>
                  <a:gd name="T7" fmla="*/ 28 h 300"/>
                  <a:gd name="T8" fmla="*/ 54 w 595"/>
                  <a:gd name="T9" fmla="*/ 30 h 300"/>
                  <a:gd name="T10" fmla="*/ 42 w 595"/>
                  <a:gd name="T11" fmla="*/ 21 h 300"/>
                  <a:gd name="T12" fmla="*/ 32 w 595"/>
                  <a:gd name="T13" fmla="*/ 12 h 300"/>
                  <a:gd name="T14" fmla="*/ 17 w 595"/>
                  <a:gd name="T15" fmla="*/ 10 h 300"/>
                  <a:gd name="T16" fmla="*/ 16 w 595"/>
                  <a:gd name="T17" fmla="*/ 33 h 300"/>
                  <a:gd name="T18" fmla="*/ 0 w 595"/>
                  <a:gd name="T19" fmla="*/ 5 h 300"/>
                  <a:gd name="T20" fmla="*/ 0 w 595"/>
                  <a:gd name="T21" fmla="*/ 5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1" name="Freeform 206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8 w 452"/>
                  <a:gd name="T1" fmla="*/ 11 h 1211"/>
                  <a:gd name="T2" fmla="*/ 40 w 452"/>
                  <a:gd name="T3" fmla="*/ 0 h 1211"/>
                  <a:gd name="T4" fmla="*/ 50 w 452"/>
                  <a:gd name="T5" fmla="*/ 12 h 1211"/>
                  <a:gd name="T6" fmla="*/ 36 w 452"/>
                  <a:gd name="T7" fmla="*/ 86 h 1211"/>
                  <a:gd name="T8" fmla="*/ 21 w 452"/>
                  <a:gd name="T9" fmla="*/ 99 h 1211"/>
                  <a:gd name="T10" fmla="*/ 20 w 452"/>
                  <a:gd name="T11" fmla="*/ 134 h 1211"/>
                  <a:gd name="T12" fmla="*/ 8 w 452"/>
                  <a:gd name="T13" fmla="*/ 120 h 1211"/>
                  <a:gd name="T14" fmla="*/ 5 w 452"/>
                  <a:gd name="T15" fmla="*/ 104 h 1211"/>
                  <a:gd name="T16" fmla="*/ 3 w 452"/>
                  <a:gd name="T17" fmla="*/ 93 h 1211"/>
                  <a:gd name="T18" fmla="*/ 1 w 452"/>
                  <a:gd name="T19" fmla="*/ 88 h 1211"/>
                  <a:gd name="T20" fmla="*/ 0 w 452"/>
                  <a:gd name="T21" fmla="*/ 86 h 1211"/>
                  <a:gd name="T22" fmla="*/ 1 w 452"/>
                  <a:gd name="T23" fmla="*/ 79 h 1211"/>
                  <a:gd name="T24" fmla="*/ 3 w 452"/>
                  <a:gd name="T25" fmla="*/ 61 h 1211"/>
                  <a:gd name="T26" fmla="*/ 7 w 452"/>
                  <a:gd name="T27" fmla="*/ 42 h 1211"/>
                  <a:gd name="T28" fmla="*/ 9 w 452"/>
                  <a:gd name="T29" fmla="*/ 34 h 1211"/>
                  <a:gd name="T30" fmla="*/ 4 w 452"/>
                  <a:gd name="T31" fmla="*/ 13 h 1211"/>
                  <a:gd name="T32" fmla="*/ 8 w 452"/>
                  <a:gd name="T33" fmla="*/ 11 h 1211"/>
                  <a:gd name="T34" fmla="*/ 8 w 452"/>
                  <a:gd name="T35" fmla="*/ 11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2" name="Freeform 207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2 h 1290"/>
                  <a:gd name="T2" fmla="*/ 41 w 474"/>
                  <a:gd name="T3" fmla="*/ 0 h 1290"/>
                  <a:gd name="T4" fmla="*/ 53 w 474"/>
                  <a:gd name="T5" fmla="*/ 24 h 1290"/>
                  <a:gd name="T6" fmla="*/ 34 w 474"/>
                  <a:gd name="T7" fmla="*/ 77 h 1290"/>
                  <a:gd name="T8" fmla="*/ 48 w 474"/>
                  <a:gd name="T9" fmla="*/ 112 h 1290"/>
                  <a:gd name="T10" fmla="*/ 26 w 474"/>
                  <a:gd name="T11" fmla="*/ 107 h 1290"/>
                  <a:gd name="T12" fmla="*/ 16 w 474"/>
                  <a:gd name="T13" fmla="*/ 143 h 1290"/>
                  <a:gd name="T14" fmla="*/ 6 w 474"/>
                  <a:gd name="T15" fmla="*/ 114 h 1290"/>
                  <a:gd name="T16" fmla="*/ 2 w 474"/>
                  <a:gd name="T17" fmla="*/ 87 h 1290"/>
                  <a:gd name="T18" fmla="*/ 10 w 474"/>
                  <a:gd name="T19" fmla="*/ 57 h 1290"/>
                  <a:gd name="T20" fmla="*/ 4 w 474"/>
                  <a:gd name="T21" fmla="*/ 34 h 1290"/>
                  <a:gd name="T22" fmla="*/ 14 w 474"/>
                  <a:gd name="T23" fmla="*/ 24 h 1290"/>
                  <a:gd name="T24" fmla="*/ 26 w 474"/>
                  <a:gd name="T25" fmla="*/ 27 h 1290"/>
                  <a:gd name="T26" fmla="*/ 21 w 474"/>
                  <a:gd name="T27" fmla="*/ 38 h 1290"/>
                  <a:gd name="T28" fmla="*/ 29 w 474"/>
                  <a:gd name="T29" fmla="*/ 43 h 1290"/>
                  <a:gd name="T30" fmla="*/ 13 w 474"/>
                  <a:gd name="T31" fmla="*/ 77 h 1290"/>
                  <a:gd name="T32" fmla="*/ 21 w 474"/>
                  <a:gd name="T33" fmla="*/ 75 h 1290"/>
                  <a:gd name="T34" fmla="*/ 13 w 474"/>
                  <a:gd name="T35" fmla="*/ 100 h 1290"/>
                  <a:gd name="T36" fmla="*/ 24 w 474"/>
                  <a:gd name="T37" fmla="*/ 87 h 1290"/>
                  <a:gd name="T38" fmla="*/ 29 w 474"/>
                  <a:gd name="T39" fmla="*/ 62 h 1290"/>
                  <a:gd name="T40" fmla="*/ 29 w 474"/>
                  <a:gd name="T41" fmla="*/ 54 h 1290"/>
                  <a:gd name="T42" fmla="*/ 38 w 474"/>
                  <a:gd name="T43" fmla="*/ 35 h 1290"/>
                  <a:gd name="T44" fmla="*/ 32 w 474"/>
                  <a:gd name="T45" fmla="*/ 33 h 1290"/>
                  <a:gd name="T46" fmla="*/ 34 w 474"/>
                  <a:gd name="T47" fmla="*/ 19 h 1290"/>
                  <a:gd name="T48" fmla="*/ 20 w 474"/>
                  <a:gd name="T49" fmla="*/ 17 h 1290"/>
                  <a:gd name="T50" fmla="*/ 22 w 474"/>
                  <a:gd name="T51" fmla="*/ 11 h 1290"/>
                  <a:gd name="T52" fmla="*/ 3 w 474"/>
                  <a:gd name="T53" fmla="*/ 22 h 1290"/>
                  <a:gd name="T54" fmla="*/ 0 w 474"/>
                  <a:gd name="T55" fmla="*/ 12 h 1290"/>
                  <a:gd name="T56" fmla="*/ 0 w 474"/>
                  <a:gd name="T57" fmla="*/ 12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3" name="Freeform 208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5 h 686"/>
                  <a:gd name="T2" fmla="*/ 7 w 794"/>
                  <a:gd name="T3" fmla="*/ 4 h 686"/>
                  <a:gd name="T4" fmla="*/ 15 w 794"/>
                  <a:gd name="T5" fmla="*/ 0 h 686"/>
                  <a:gd name="T6" fmla="*/ 16 w 794"/>
                  <a:gd name="T7" fmla="*/ 11 h 686"/>
                  <a:gd name="T8" fmla="*/ 39 w 794"/>
                  <a:gd name="T9" fmla="*/ 32 h 686"/>
                  <a:gd name="T10" fmla="*/ 73 w 794"/>
                  <a:gd name="T11" fmla="*/ 52 h 686"/>
                  <a:gd name="T12" fmla="*/ 88 w 794"/>
                  <a:gd name="T13" fmla="*/ 38 h 686"/>
                  <a:gd name="T14" fmla="*/ 79 w 794"/>
                  <a:gd name="T15" fmla="*/ 76 h 686"/>
                  <a:gd name="T16" fmla="*/ 11 w 794"/>
                  <a:gd name="T17" fmla="*/ 25 h 686"/>
                  <a:gd name="T18" fmla="*/ 2 w 794"/>
                  <a:gd name="T19" fmla="*/ 24 h 686"/>
                  <a:gd name="T20" fmla="*/ 0 w 794"/>
                  <a:gd name="T21" fmla="*/ 15 h 686"/>
                  <a:gd name="T22" fmla="*/ 0 w 794"/>
                  <a:gd name="T23" fmla="*/ 15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4" name="Freeform 209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4 w 902"/>
                  <a:gd name="T1" fmla="*/ 4 h 521"/>
                  <a:gd name="T2" fmla="*/ 0 w 902"/>
                  <a:gd name="T3" fmla="*/ 11 h 521"/>
                  <a:gd name="T4" fmla="*/ 16 w 902"/>
                  <a:gd name="T5" fmla="*/ 13 h 521"/>
                  <a:gd name="T6" fmla="*/ 85 w 902"/>
                  <a:gd name="T7" fmla="*/ 49 h 521"/>
                  <a:gd name="T8" fmla="*/ 90 w 902"/>
                  <a:gd name="T9" fmla="*/ 57 h 521"/>
                  <a:gd name="T10" fmla="*/ 100 w 902"/>
                  <a:gd name="T11" fmla="*/ 48 h 521"/>
                  <a:gd name="T12" fmla="*/ 10 w 902"/>
                  <a:gd name="T13" fmla="*/ 0 h 521"/>
                  <a:gd name="T14" fmla="*/ 4 w 902"/>
                  <a:gd name="T15" fmla="*/ 4 h 521"/>
                  <a:gd name="T16" fmla="*/ 4 w 902"/>
                  <a:gd name="T17" fmla="*/ 4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5" name="Freeform 210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 w 2259"/>
                  <a:gd name="T1" fmla="*/ 57 h 900"/>
                  <a:gd name="T2" fmla="*/ 10 w 2259"/>
                  <a:gd name="T3" fmla="*/ 73 h 900"/>
                  <a:gd name="T4" fmla="*/ 25 w 2259"/>
                  <a:gd name="T5" fmla="*/ 79 h 900"/>
                  <a:gd name="T6" fmla="*/ 26 w 2259"/>
                  <a:gd name="T7" fmla="*/ 57 h 900"/>
                  <a:gd name="T8" fmla="*/ 36 w 2259"/>
                  <a:gd name="T9" fmla="*/ 32 h 900"/>
                  <a:gd name="T10" fmla="*/ 22 w 2259"/>
                  <a:gd name="T11" fmla="*/ 38 h 900"/>
                  <a:gd name="T12" fmla="*/ 17 w 2259"/>
                  <a:gd name="T13" fmla="*/ 42 h 900"/>
                  <a:gd name="T14" fmla="*/ 16 w 2259"/>
                  <a:gd name="T15" fmla="*/ 35 h 900"/>
                  <a:gd name="T16" fmla="*/ 16 w 2259"/>
                  <a:gd name="T17" fmla="*/ 20 h 900"/>
                  <a:gd name="T18" fmla="*/ 57 w 2259"/>
                  <a:gd name="T19" fmla="*/ 0 h 900"/>
                  <a:gd name="T20" fmla="*/ 56 w 2259"/>
                  <a:gd name="T21" fmla="*/ 26 h 900"/>
                  <a:gd name="T22" fmla="*/ 49 w 2259"/>
                  <a:gd name="T23" fmla="*/ 31 h 900"/>
                  <a:gd name="T24" fmla="*/ 43 w 2259"/>
                  <a:gd name="T25" fmla="*/ 60 h 900"/>
                  <a:gd name="T26" fmla="*/ 53 w 2259"/>
                  <a:gd name="T27" fmla="*/ 81 h 900"/>
                  <a:gd name="T28" fmla="*/ 209 w 2259"/>
                  <a:gd name="T29" fmla="*/ 34 h 900"/>
                  <a:gd name="T30" fmla="*/ 198 w 2259"/>
                  <a:gd name="T31" fmla="*/ 11 h 900"/>
                  <a:gd name="T32" fmla="*/ 251 w 2259"/>
                  <a:gd name="T33" fmla="*/ 33 h 900"/>
                  <a:gd name="T34" fmla="*/ 242 w 2259"/>
                  <a:gd name="T35" fmla="*/ 39 h 900"/>
                  <a:gd name="T36" fmla="*/ 55 w 2259"/>
                  <a:gd name="T37" fmla="*/ 100 h 900"/>
                  <a:gd name="T38" fmla="*/ 39 w 2259"/>
                  <a:gd name="T39" fmla="*/ 96 h 900"/>
                  <a:gd name="T40" fmla="*/ 5 w 2259"/>
                  <a:gd name="T41" fmla="*/ 82 h 900"/>
                  <a:gd name="T42" fmla="*/ 0 w 2259"/>
                  <a:gd name="T43" fmla="*/ 67 h 900"/>
                  <a:gd name="T44" fmla="*/ 1 w 2259"/>
                  <a:gd name="T45" fmla="*/ 57 h 900"/>
                  <a:gd name="T46" fmla="*/ 1 w 2259"/>
                  <a:gd name="T47" fmla="*/ 57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6" name="Freeform 211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1 w 1340"/>
                  <a:gd name="T1" fmla="*/ 23 h 586"/>
                  <a:gd name="T2" fmla="*/ 70 w 1340"/>
                  <a:gd name="T3" fmla="*/ 0 h 586"/>
                  <a:gd name="T4" fmla="*/ 149 w 1340"/>
                  <a:gd name="T5" fmla="*/ 19 h 586"/>
                  <a:gd name="T6" fmla="*/ 134 w 1340"/>
                  <a:gd name="T7" fmla="*/ 28 h 586"/>
                  <a:gd name="T8" fmla="*/ 2 w 1340"/>
                  <a:gd name="T9" fmla="*/ 65 h 586"/>
                  <a:gd name="T10" fmla="*/ 0 w 1340"/>
                  <a:gd name="T11" fmla="*/ 48 h 586"/>
                  <a:gd name="T12" fmla="*/ 11 w 1340"/>
                  <a:gd name="T13" fmla="*/ 23 h 586"/>
                  <a:gd name="T14" fmla="*/ 11 w 1340"/>
                  <a:gd name="T15" fmla="*/ 23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7" name="Freeform 212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5 h 770"/>
                  <a:gd name="T2" fmla="*/ 3 w 1387"/>
                  <a:gd name="T3" fmla="*/ 0 h 770"/>
                  <a:gd name="T4" fmla="*/ 154 w 1387"/>
                  <a:gd name="T5" fmla="*/ 73 h 770"/>
                  <a:gd name="T6" fmla="*/ 151 w 1387"/>
                  <a:gd name="T7" fmla="*/ 85 h 770"/>
                  <a:gd name="T8" fmla="*/ 0 w 1387"/>
                  <a:gd name="T9" fmla="*/ 5 h 770"/>
                  <a:gd name="T10" fmla="*/ 0 w 1387"/>
                  <a:gd name="T11" fmla="*/ 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8" name="Freeform 213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1 w 2793"/>
                  <a:gd name="T1" fmla="*/ 31 h 946"/>
                  <a:gd name="T2" fmla="*/ 135 w 2793"/>
                  <a:gd name="T3" fmla="*/ 80 h 946"/>
                  <a:gd name="T4" fmla="*/ 130 w 2793"/>
                  <a:gd name="T5" fmla="*/ 106 h 946"/>
                  <a:gd name="T6" fmla="*/ 159 w 2793"/>
                  <a:gd name="T7" fmla="*/ 96 h 946"/>
                  <a:gd name="T8" fmla="*/ 176 w 2793"/>
                  <a:gd name="T9" fmla="*/ 89 h 946"/>
                  <a:gd name="T10" fmla="*/ 172 w 2793"/>
                  <a:gd name="T11" fmla="*/ 66 h 946"/>
                  <a:gd name="T12" fmla="*/ 214 w 2793"/>
                  <a:gd name="T13" fmla="*/ 49 h 946"/>
                  <a:gd name="T14" fmla="*/ 223 w 2793"/>
                  <a:gd name="T15" fmla="*/ 65 h 946"/>
                  <a:gd name="T16" fmla="*/ 218 w 2793"/>
                  <a:gd name="T17" fmla="*/ 93 h 946"/>
                  <a:gd name="T18" fmla="*/ 278 w 2793"/>
                  <a:gd name="T19" fmla="*/ 64 h 946"/>
                  <a:gd name="T20" fmla="*/ 294 w 2793"/>
                  <a:gd name="T21" fmla="*/ 65 h 946"/>
                  <a:gd name="T22" fmla="*/ 310 w 2793"/>
                  <a:gd name="T23" fmla="*/ 35 h 946"/>
                  <a:gd name="T24" fmla="*/ 309 w 2793"/>
                  <a:gd name="T25" fmla="*/ 12 h 946"/>
                  <a:gd name="T26" fmla="*/ 288 w 2793"/>
                  <a:gd name="T27" fmla="*/ 0 h 946"/>
                  <a:gd name="T28" fmla="*/ 133 w 2793"/>
                  <a:gd name="T29" fmla="*/ 48 h 946"/>
                  <a:gd name="T30" fmla="*/ 121 w 2793"/>
                  <a:gd name="T31" fmla="*/ 55 h 946"/>
                  <a:gd name="T32" fmla="*/ 0 w 2793"/>
                  <a:gd name="T33" fmla="*/ 13 h 946"/>
                  <a:gd name="T34" fmla="*/ 1 w 2793"/>
                  <a:gd name="T35" fmla="*/ 31 h 946"/>
                  <a:gd name="T36" fmla="*/ 1 w 2793"/>
                  <a:gd name="T37" fmla="*/ 31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9" name="Freeform 214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5 h 1267"/>
                  <a:gd name="T2" fmla="*/ 166 w 2984"/>
                  <a:gd name="T3" fmla="*/ 0 h 1267"/>
                  <a:gd name="T4" fmla="*/ 254 w 2984"/>
                  <a:gd name="T5" fmla="*/ 19 h 1267"/>
                  <a:gd name="T6" fmla="*/ 110 w 2984"/>
                  <a:gd name="T7" fmla="*/ 53 h 1267"/>
                  <a:gd name="T8" fmla="*/ 143 w 2984"/>
                  <a:gd name="T9" fmla="*/ 65 h 1267"/>
                  <a:gd name="T10" fmla="*/ 289 w 2984"/>
                  <a:gd name="T11" fmla="*/ 30 h 1267"/>
                  <a:gd name="T12" fmla="*/ 304 w 2984"/>
                  <a:gd name="T13" fmla="*/ 24 h 1267"/>
                  <a:gd name="T14" fmla="*/ 323 w 2984"/>
                  <a:gd name="T15" fmla="*/ 34 h 1267"/>
                  <a:gd name="T16" fmla="*/ 331 w 2984"/>
                  <a:gd name="T17" fmla="*/ 47 h 1267"/>
                  <a:gd name="T18" fmla="*/ 332 w 2984"/>
                  <a:gd name="T19" fmla="*/ 82 h 1267"/>
                  <a:gd name="T20" fmla="*/ 314 w 2984"/>
                  <a:gd name="T21" fmla="*/ 106 h 1267"/>
                  <a:gd name="T22" fmla="*/ 297 w 2984"/>
                  <a:gd name="T23" fmla="*/ 107 h 1267"/>
                  <a:gd name="T24" fmla="*/ 294 w 2984"/>
                  <a:gd name="T25" fmla="*/ 115 h 1267"/>
                  <a:gd name="T26" fmla="*/ 279 w 2984"/>
                  <a:gd name="T27" fmla="*/ 122 h 1267"/>
                  <a:gd name="T28" fmla="*/ 261 w 2984"/>
                  <a:gd name="T29" fmla="*/ 127 h 1267"/>
                  <a:gd name="T30" fmla="*/ 236 w 2984"/>
                  <a:gd name="T31" fmla="*/ 141 h 1267"/>
                  <a:gd name="T32" fmla="*/ 237 w 2984"/>
                  <a:gd name="T33" fmla="*/ 134 h 1267"/>
                  <a:gd name="T34" fmla="*/ 246 w 2984"/>
                  <a:gd name="T35" fmla="*/ 114 h 1267"/>
                  <a:gd name="T36" fmla="*/ 307 w 2984"/>
                  <a:gd name="T37" fmla="*/ 89 h 1267"/>
                  <a:gd name="T38" fmla="*/ 318 w 2984"/>
                  <a:gd name="T39" fmla="*/ 75 h 1267"/>
                  <a:gd name="T40" fmla="*/ 315 w 2984"/>
                  <a:gd name="T41" fmla="*/ 50 h 1267"/>
                  <a:gd name="T42" fmla="*/ 307 w 2984"/>
                  <a:gd name="T43" fmla="*/ 45 h 1267"/>
                  <a:gd name="T44" fmla="*/ 153 w 2984"/>
                  <a:gd name="T45" fmla="*/ 87 h 1267"/>
                  <a:gd name="T46" fmla="*/ 0 w 2984"/>
                  <a:gd name="T47" fmla="*/ 35 h 1267"/>
                  <a:gd name="T48" fmla="*/ 0 w 2984"/>
                  <a:gd name="T49" fmla="*/ 35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0" name="Freeform 215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7 w 1534"/>
                  <a:gd name="T1" fmla="*/ 26 h 781"/>
                  <a:gd name="T2" fmla="*/ 158 w 1534"/>
                  <a:gd name="T3" fmla="*/ 0 h 781"/>
                  <a:gd name="T4" fmla="*/ 156 w 1534"/>
                  <a:gd name="T5" fmla="*/ 15 h 781"/>
                  <a:gd name="T6" fmla="*/ 158 w 1534"/>
                  <a:gd name="T7" fmla="*/ 28 h 781"/>
                  <a:gd name="T8" fmla="*/ 170 w 1534"/>
                  <a:gd name="T9" fmla="*/ 37 h 781"/>
                  <a:gd name="T10" fmla="*/ 13 w 1534"/>
                  <a:gd name="T11" fmla="*/ 87 h 781"/>
                  <a:gd name="T12" fmla="*/ 4 w 1534"/>
                  <a:gd name="T13" fmla="*/ 82 h 781"/>
                  <a:gd name="T14" fmla="*/ 0 w 1534"/>
                  <a:gd name="T15" fmla="*/ 68 h 781"/>
                  <a:gd name="T16" fmla="*/ 6 w 1534"/>
                  <a:gd name="T17" fmla="*/ 38 h 781"/>
                  <a:gd name="T18" fmla="*/ 12 w 1534"/>
                  <a:gd name="T19" fmla="*/ 35 h 781"/>
                  <a:gd name="T20" fmla="*/ 27 w 1534"/>
                  <a:gd name="T21" fmla="*/ 65 h 781"/>
                  <a:gd name="T22" fmla="*/ 35 w 1534"/>
                  <a:gd name="T23" fmla="*/ 72 h 781"/>
                  <a:gd name="T24" fmla="*/ 36 w 1534"/>
                  <a:gd name="T25" fmla="*/ 45 h 781"/>
                  <a:gd name="T26" fmla="*/ 45 w 1534"/>
                  <a:gd name="T27" fmla="*/ 37 h 781"/>
                  <a:gd name="T28" fmla="*/ 64 w 1534"/>
                  <a:gd name="T29" fmla="*/ 43 h 781"/>
                  <a:gd name="T30" fmla="*/ 57 w 1534"/>
                  <a:gd name="T31" fmla="*/ 26 h 781"/>
                  <a:gd name="T32" fmla="*/ 57 w 1534"/>
                  <a:gd name="T33" fmla="*/ 2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1" name="Freeform 216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5 h 264"/>
                  <a:gd name="T2" fmla="*/ 34 w 468"/>
                  <a:gd name="T3" fmla="*/ 22 h 264"/>
                  <a:gd name="T4" fmla="*/ 33 w 468"/>
                  <a:gd name="T5" fmla="*/ 29 h 264"/>
                  <a:gd name="T6" fmla="*/ 48 w 468"/>
                  <a:gd name="T7" fmla="*/ 23 h 264"/>
                  <a:gd name="T8" fmla="*/ 52 w 468"/>
                  <a:gd name="T9" fmla="*/ 0 h 264"/>
                  <a:gd name="T10" fmla="*/ 0 w 468"/>
                  <a:gd name="T11" fmla="*/ 25 h 264"/>
                  <a:gd name="T12" fmla="*/ 0 w 468"/>
                  <a:gd name="T13" fmla="*/ 25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2" name="Freeform 217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3 w 3069"/>
                  <a:gd name="T1" fmla="*/ 31 h 1082"/>
                  <a:gd name="T2" fmla="*/ 0 w 3069"/>
                  <a:gd name="T3" fmla="*/ 43 h 1082"/>
                  <a:gd name="T4" fmla="*/ 30 w 3069"/>
                  <a:gd name="T5" fmla="*/ 58 h 1082"/>
                  <a:gd name="T6" fmla="*/ 34 w 3069"/>
                  <a:gd name="T7" fmla="*/ 72 h 1082"/>
                  <a:gd name="T8" fmla="*/ 35 w 3069"/>
                  <a:gd name="T9" fmla="*/ 84 h 1082"/>
                  <a:gd name="T10" fmla="*/ 31 w 3069"/>
                  <a:gd name="T11" fmla="*/ 99 h 1082"/>
                  <a:gd name="T12" fmla="*/ 41 w 3069"/>
                  <a:gd name="T13" fmla="*/ 86 h 1082"/>
                  <a:gd name="T14" fmla="*/ 45 w 3069"/>
                  <a:gd name="T15" fmla="*/ 72 h 1082"/>
                  <a:gd name="T16" fmla="*/ 44 w 3069"/>
                  <a:gd name="T17" fmla="*/ 62 h 1082"/>
                  <a:gd name="T18" fmla="*/ 160 w 3069"/>
                  <a:gd name="T19" fmla="*/ 102 h 1082"/>
                  <a:gd name="T20" fmla="*/ 324 w 3069"/>
                  <a:gd name="T21" fmla="*/ 47 h 1082"/>
                  <a:gd name="T22" fmla="*/ 329 w 3069"/>
                  <a:gd name="T23" fmla="*/ 62 h 1082"/>
                  <a:gd name="T24" fmla="*/ 329 w 3069"/>
                  <a:gd name="T25" fmla="*/ 78 h 1082"/>
                  <a:gd name="T26" fmla="*/ 317 w 3069"/>
                  <a:gd name="T27" fmla="*/ 92 h 1082"/>
                  <a:gd name="T28" fmla="*/ 263 w 3069"/>
                  <a:gd name="T29" fmla="*/ 114 h 1082"/>
                  <a:gd name="T30" fmla="*/ 261 w 3069"/>
                  <a:gd name="T31" fmla="*/ 120 h 1082"/>
                  <a:gd name="T32" fmla="*/ 323 w 3069"/>
                  <a:gd name="T33" fmla="*/ 97 h 1082"/>
                  <a:gd name="T34" fmla="*/ 335 w 3069"/>
                  <a:gd name="T35" fmla="*/ 88 h 1082"/>
                  <a:gd name="T36" fmla="*/ 341 w 3069"/>
                  <a:gd name="T37" fmla="*/ 74 h 1082"/>
                  <a:gd name="T38" fmla="*/ 339 w 3069"/>
                  <a:gd name="T39" fmla="*/ 55 h 1082"/>
                  <a:gd name="T40" fmla="*/ 331 w 3069"/>
                  <a:gd name="T41" fmla="*/ 44 h 1082"/>
                  <a:gd name="T42" fmla="*/ 322 w 3069"/>
                  <a:gd name="T43" fmla="*/ 41 h 1082"/>
                  <a:gd name="T44" fmla="*/ 299 w 3069"/>
                  <a:gd name="T45" fmla="*/ 51 h 1082"/>
                  <a:gd name="T46" fmla="*/ 163 w 3069"/>
                  <a:gd name="T47" fmla="*/ 83 h 1082"/>
                  <a:gd name="T48" fmla="*/ 31 w 3069"/>
                  <a:gd name="T49" fmla="*/ 42 h 1082"/>
                  <a:gd name="T50" fmla="*/ 156 w 3069"/>
                  <a:gd name="T51" fmla="*/ 90 h 1082"/>
                  <a:gd name="T52" fmla="*/ 156 w 3069"/>
                  <a:gd name="T53" fmla="*/ 95 h 1082"/>
                  <a:gd name="T54" fmla="*/ 6 w 3069"/>
                  <a:gd name="T55" fmla="*/ 40 h 1082"/>
                  <a:gd name="T56" fmla="*/ 10 w 3069"/>
                  <a:gd name="T57" fmla="*/ 35 h 1082"/>
                  <a:gd name="T58" fmla="*/ 177 w 3069"/>
                  <a:gd name="T59" fmla="*/ 5 h 1082"/>
                  <a:gd name="T60" fmla="*/ 259 w 3069"/>
                  <a:gd name="T61" fmla="*/ 20 h 1082"/>
                  <a:gd name="T62" fmla="*/ 173 w 3069"/>
                  <a:gd name="T63" fmla="*/ 0 h 1082"/>
                  <a:gd name="T64" fmla="*/ 3 w 3069"/>
                  <a:gd name="T65" fmla="*/ 31 h 1082"/>
                  <a:gd name="T66" fmla="*/ 3 w 3069"/>
                  <a:gd name="T67" fmla="*/ 3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3" name="Freeform 218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6 w 1894"/>
                  <a:gd name="T1" fmla="*/ 0 h 960"/>
                  <a:gd name="T2" fmla="*/ 3 w 1894"/>
                  <a:gd name="T3" fmla="*/ 12 h 960"/>
                  <a:gd name="T4" fmla="*/ 0 w 1894"/>
                  <a:gd name="T5" fmla="*/ 23 h 960"/>
                  <a:gd name="T6" fmla="*/ 161 w 1894"/>
                  <a:gd name="T7" fmla="*/ 107 h 960"/>
                  <a:gd name="T8" fmla="*/ 205 w 1894"/>
                  <a:gd name="T9" fmla="*/ 84 h 960"/>
                  <a:gd name="T10" fmla="*/ 211 w 1894"/>
                  <a:gd name="T11" fmla="*/ 70 h 960"/>
                  <a:gd name="T12" fmla="*/ 162 w 1894"/>
                  <a:gd name="T13" fmla="*/ 89 h 960"/>
                  <a:gd name="T14" fmla="*/ 50 w 1894"/>
                  <a:gd name="T15" fmla="*/ 38 h 960"/>
                  <a:gd name="T16" fmla="*/ 156 w 1894"/>
                  <a:gd name="T17" fmla="*/ 92 h 960"/>
                  <a:gd name="T18" fmla="*/ 159 w 1894"/>
                  <a:gd name="T19" fmla="*/ 100 h 960"/>
                  <a:gd name="T20" fmla="*/ 10 w 1894"/>
                  <a:gd name="T21" fmla="*/ 23 h 960"/>
                  <a:gd name="T22" fmla="*/ 9 w 1894"/>
                  <a:gd name="T23" fmla="*/ 17 h 960"/>
                  <a:gd name="T24" fmla="*/ 35 w 1894"/>
                  <a:gd name="T25" fmla="*/ 6 h 960"/>
                  <a:gd name="T26" fmla="*/ 36 w 1894"/>
                  <a:gd name="T27" fmla="*/ 0 h 960"/>
                  <a:gd name="T28" fmla="*/ 36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4" name="Freeform 219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9 h 584"/>
                  <a:gd name="T2" fmla="*/ 120 w 1584"/>
                  <a:gd name="T3" fmla="*/ 65 h 584"/>
                  <a:gd name="T4" fmla="*/ 176 w 1584"/>
                  <a:gd name="T5" fmla="*/ 42 h 584"/>
                  <a:gd name="T6" fmla="*/ 176 w 1584"/>
                  <a:gd name="T7" fmla="*/ 37 h 584"/>
                  <a:gd name="T8" fmla="*/ 133 w 1584"/>
                  <a:gd name="T9" fmla="*/ 54 h 584"/>
                  <a:gd name="T10" fmla="*/ 139 w 1584"/>
                  <a:gd name="T11" fmla="*/ 40 h 584"/>
                  <a:gd name="T12" fmla="*/ 161 w 1584"/>
                  <a:gd name="T13" fmla="*/ 31 h 584"/>
                  <a:gd name="T14" fmla="*/ 138 w 1584"/>
                  <a:gd name="T15" fmla="*/ 34 h 584"/>
                  <a:gd name="T16" fmla="*/ 136 w 1584"/>
                  <a:gd name="T17" fmla="*/ 19 h 584"/>
                  <a:gd name="T18" fmla="*/ 128 w 1584"/>
                  <a:gd name="T19" fmla="*/ 2 h 584"/>
                  <a:gd name="T20" fmla="*/ 123 w 1584"/>
                  <a:gd name="T21" fmla="*/ 6 h 584"/>
                  <a:gd name="T22" fmla="*/ 130 w 1584"/>
                  <a:gd name="T23" fmla="*/ 19 h 584"/>
                  <a:gd name="T24" fmla="*/ 74 w 1584"/>
                  <a:gd name="T25" fmla="*/ 0 h 584"/>
                  <a:gd name="T26" fmla="*/ 130 w 1584"/>
                  <a:gd name="T27" fmla="*/ 28 h 584"/>
                  <a:gd name="T28" fmla="*/ 131 w 1584"/>
                  <a:gd name="T29" fmla="*/ 36 h 584"/>
                  <a:gd name="T30" fmla="*/ 127 w 1584"/>
                  <a:gd name="T31" fmla="*/ 47 h 584"/>
                  <a:gd name="T32" fmla="*/ 40 w 1584"/>
                  <a:gd name="T33" fmla="*/ 12 h 584"/>
                  <a:gd name="T34" fmla="*/ 126 w 1584"/>
                  <a:gd name="T35" fmla="*/ 52 h 584"/>
                  <a:gd name="T36" fmla="*/ 120 w 1584"/>
                  <a:gd name="T37" fmla="*/ 60 h 584"/>
                  <a:gd name="T38" fmla="*/ 0 w 1584"/>
                  <a:gd name="T39" fmla="*/ 9 h 584"/>
                  <a:gd name="T40" fmla="*/ 0 w 1584"/>
                  <a:gd name="T41" fmla="*/ 9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5" name="Freeform 220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42 h 1460"/>
                  <a:gd name="T2" fmla="*/ 46 w 1109"/>
                  <a:gd name="T3" fmla="*/ 28 h 1460"/>
                  <a:gd name="T4" fmla="*/ 123 w 1109"/>
                  <a:gd name="T5" fmla="*/ 0 h 1460"/>
                  <a:gd name="T6" fmla="*/ 70 w 1109"/>
                  <a:gd name="T7" fmla="*/ 27 h 1460"/>
                  <a:gd name="T8" fmla="*/ 79 w 1109"/>
                  <a:gd name="T9" fmla="*/ 38 h 1460"/>
                  <a:gd name="T10" fmla="*/ 79 w 1109"/>
                  <a:gd name="T11" fmla="*/ 52 h 1460"/>
                  <a:gd name="T12" fmla="*/ 72 w 1109"/>
                  <a:gd name="T13" fmla="*/ 75 h 1460"/>
                  <a:gd name="T14" fmla="*/ 62 w 1109"/>
                  <a:gd name="T15" fmla="*/ 100 h 1460"/>
                  <a:gd name="T16" fmla="*/ 61 w 1109"/>
                  <a:gd name="T17" fmla="*/ 113 h 1460"/>
                  <a:gd name="T18" fmla="*/ 70 w 1109"/>
                  <a:gd name="T19" fmla="*/ 133 h 1460"/>
                  <a:gd name="T20" fmla="*/ 57 w 1109"/>
                  <a:gd name="T21" fmla="*/ 117 h 1460"/>
                  <a:gd name="T22" fmla="*/ 55 w 1109"/>
                  <a:gd name="T23" fmla="*/ 100 h 1460"/>
                  <a:gd name="T24" fmla="*/ 65 w 1109"/>
                  <a:gd name="T25" fmla="*/ 71 h 1460"/>
                  <a:gd name="T26" fmla="*/ 73 w 1109"/>
                  <a:gd name="T27" fmla="*/ 50 h 1460"/>
                  <a:gd name="T28" fmla="*/ 61 w 1109"/>
                  <a:gd name="T29" fmla="*/ 28 h 1460"/>
                  <a:gd name="T30" fmla="*/ 27 w 1109"/>
                  <a:gd name="T31" fmla="*/ 41 h 1460"/>
                  <a:gd name="T32" fmla="*/ 30 w 1109"/>
                  <a:gd name="T33" fmla="*/ 48 h 1460"/>
                  <a:gd name="T34" fmla="*/ 33 w 1109"/>
                  <a:gd name="T35" fmla="*/ 65 h 1460"/>
                  <a:gd name="T36" fmla="*/ 30 w 1109"/>
                  <a:gd name="T37" fmla="*/ 85 h 1460"/>
                  <a:gd name="T38" fmla="*/ 25 w 1109"/>
                  <a:gd name="T39" fmla="*/ 104 h 1460"/>
                  <a:gd name="T40" fmla="*/ 23 w 1109"/>
                  <a:gd name="T41" fmla="*/ 123 h 1460"/>
                  <a:gd name="T42" fmla="*/ 28 w 1109"/>
                  <a:gd name="T43" fmla="*/ 143 h 1460"/>
                  <a:gd name="T44" fmla="*/ 41 w 1109"/>
                  <a:gd name="T45" fmla="*/ 162 h 1460"/>
                  <a:gd name="T46" fmla="*/ 28 w 1109"/>
                  <a:gd name="T47" fmla="*/ 154 h 1460"/>
                  <a:gd name="T48" fmla="*/ 19 w 1109"/>
                  <a:gd name="T49" fmla="*/ 133 h 1460"/>
                  <a:gd name="T50" fmla="*/ 17 w 1109"/>
                  <a:gd name="T51" fmla="*/ 110 h 1460"/>
                  <a:gd name="T52" fmla="*/ 24 w 1109"/>
                  <a:gd name="T53" fmla="*/ 80 h 1460"/>
                  <a:gd name="T54" fmla="*/ 26 w 1109"/>
                  <a:gd name="T55" fmla="*/ 61 h 1460"/>
                  <a:gd name="T56" fmla="*/ 17 w 1109"/>
                  <a:gd name="T57" fmla="*/ 43 h 1460"/>
                  <a:gd name="T58" fmla="*/ 0 w 1109"/>
                  <a:gd name="T59" fmla="*/ 42 h 1460"/>
                  <a:gd name="T60" fmla="*/ 0 w 1109"/>
                  <a:gd name="T61" fmla="*/ 42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6" name="Freeform 221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3 w 288"/>
                  <a:gd name="T1" fmla="*/ 38 h 344"/>
                  <a:gd name="T2" fmla="*/ 0 w 288"/>
                  <a:gd name="T3" fmla="*/ 18 h 344"/>
                  <a:gd name="T4" fmla="*/ 8 w 288"/>
                  <a:gd name="T5" fmla="*/ 0 h 344"/>
                  <a:gd name="T6" fmla="*/ 15 w 288"/>
                  <a:gd name="T7" fmla="*/ 1 h 344"/>
                  <a:gd name="T8" fmla="*/ 32 w 288"/>
                  <a:gd name="T9" fmla="*/ 9 h 344"/>
                  <a:gd name="T10" fmla="*/ 12 w 288"/>
                  <a:gd name="T11" fmla="*/ 7 h 344"/>
                  <a:gd name="T12" fmla="*/ 5 w 288"/>
                  <a:gd name="T13" fmla="*/ 19 h 344"/>
                  <a:gd name="T14" fmla="*/ 3 w 288"/>
                  <a:gd name="T15" fmla="*/ 38 h 344"/>
                  <a:gd name="T16" fmla="*/ 3 w 288"/>
                  <a:gd name="T17" fmla="*/ 38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7" name="Freeform 222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7 w 908"/>
                  <a:gd name="T1" fmla="*/ 106 h 1082"/>
                  <a:gd name="T2" fmla="*/ 64 w 908"/>
                  <a:gd name="T3" fmla="*/ 80 h 1082"/>
                  <a:gd name="T4" fmla="*/ 77 w 908"/>
                  <a:gd name="T5" fmla="*/ 78 h 1082"/>
                  <a:gd name="T6" fmla="*/ 87 w 908"/>
                  <a:gd name="T7" fmla="*/ 69 h 1082"/>
                  <a:gd name="T8" fmla="*/ 96 w 908"/>
                  <a:gd name="T9" fmla="*/ 48 h 1082"/>
                  <a:gd name="T10" fmla="*/ 92 w 908"/>
                  <a:gd name="T11" fmla="*/ 18 h 1082"/>
                  <a:gd name="T12" fmla="*/ 78 w 908"/>
                  <a:gd name="T13" fmla="*/ 6 h 1082"/>
                  <a:gd name="T14" fmla="*/ 53 w 908"/>
                  <a:gd name="T15" fmla="*/ 14 h 1082"/>
                  <a:gd name="T16" fmla="*/ 74 w 908"/>
                  <a:gd name="T17" fmla="*/ 0 h 1082"/>
                  <a:gd name="T18" fmla="*/ 87 w 908"/>
                  <a:gd name="T19" fmla="*/ 4 h 1082"/>
                  <a:gd name="T20" fmla="*/ 98 w 908"/>
                  <a:gd name="T21" fmla="*/ 17 h 1082"/>
                  <a:gd name="T22" fmla="*/ 101 w 908"/>
                  <a:gd name="T23" fmla="*/ 41 h 1082"/>
                  <a:gd name="T24" fmla="*/ 100 w 908"/>
                  <a:gd name="T25" fmla="*/ 59 h 1082"/>
                  <a:gd name="T26" fmla="*/ 88 w 908"/>
                  <a:gd name="T27" fmla="*/ 80 h 1082"/>
                  <a:gd name="T28" fmla="*/ 81 w 908"/>
                  <a:gd name="T29" fmla="*/ 85 h 1082"/>
                  <a:gd name="T30" fmla="*/ 67 w 908"/>
                  <a:gd name="T31" fmla="*/ 85 h 1082"/>
                  <a:gd name="T32" fmla="*/ 0 w 908"/>
                  <a:gd name="T33" fmla="*/ 120 h 1082"/>
                  <a:gd name="T34" fmla="*/ 7 w 908"/>
                  <a:gd name="T35" fmla="*/ 106 h 1082"/>
                  <a:gd name="T36" fmla="*/ 7 w 908"/>
                  <a:gd name="T37" fmla="*/ 106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8" name="Freeform 223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5 w 3257"/>
                  <a:gd name="T1" fmla="*/ 0 h 1259"/>
                  <a:gd name="T2" fmla="*/ 0 w 3257"/>
                  <a:gd name="T3" fmla="*/ 11 h 1259"/>
                  <a:gd name="T4" fmla="*/ 1 w 3257"/>
                  <a:gd name="T5" fmla="*/ 36 h 1259"/>
                  <a:gd name="T6" fmla="*/ 7 w 3257"/>
                  <a:gd name="T7" fmla="*/ 50 h 1259"/>
                  <a:gd name="T8" fmla="*/ 18 w 3257"/>
                  <a:gd name="T9" fmla="*/ 54 h 1259"/>
                  <a:gd name="T10" fmla="*/ 38 w 3257"/>
                  <a:gd name="T11" fmla="*/ 69 h 1259"/>
                  <a:gd name="T12" fmla="*/ 84 w 3257"/>
                  <a:gd name="T13" fmla="*/ 102 h 1259"/>
                  <a:gd name="T14" fmla="*/ 95 w 3257"/>
                  <a:gd name="T15" fmla="*/ 104 h 1259"/>
                  <a:gd name="T16" fmla="*/ 108 w 3257"/>
                  <a:gd name="T17" fmla="*/ 111 h 1259"/>
                  <a:gd name="T18" fmla="*/ 113 w 3257"/>
                  <a:gd name="T19" fmla="*/ 120 h 1259"/>
                  <a:gd name="T20" fmla="*/ 148 w 3257"/>
                  <a:gd name="T21" fmla="*/ 138 h 1259"/>
                  <a:gd name="T22" fmla="*/ 163 w 3257"/>
                  <a:gd name="T23" fmla="*/ 140 h 1259"/>
                  <a:gd name="T24" fmla="*/ 361 w 3257"/>
                  <a:gd name="T25" fmla="*/ 78 h 1259"/>
                  <a:gd name="T26" fmla="*/ 360 w 3257"/>
                  <a:gd name="T27" fmla="*/ 64 h 1259"/>
                  <a:gd name="T28" fmla="*/ 307 w 3257"/>
                  <a:gd name="T29" fmla="*/ 47 h 1259"/>
                  <a:gd name="T30" fmla="*/ 356 w 3257"/>
                  <a:gd name="T31" fmla="*/ 69 h 1259"/>
                  <a:gd name="T32" fmla="*/ 161 w 3257"/>
                  <a:gd name="T33" fmla="*/ 131 h 1259"/>
                  <a:gd name="T34" fmla="*/ 148 w 3257"/>
                  <a:gd name="T35" fmla="*/ 120 h 1259"/>
                  <a:gd name="T36" fmla="*/ 142 w 3257"/>
                  <a:gd name="T37" fmla="*/ 104 h 1259"/>
                  <a:gd name="T38" fmla="*/ 147 w 3257"/>
                  <a:gd name="T39" fmla="*/ 72 h 1259"/>
                  <a:gd name="T40" fmla="*/ 138 w 3257"/>
                  <a:gd name="T41" fmla="*/ 87 h 1259"/>
                  <a:gd name="T42" fmla="*/ 136 w 3257"/>
                  <a:gd name="T43" fmla="*/ 104 h 1259"/>
                  <a:gd name="T44" fmla="*/ 142 w 3257"/>
                  <a:gd name="T45" fmla="*/ 124 h 1259"/>
                  <a:gd name="T46" fmla="*/ 147 w 3257"/>
                  <a:gd name="T47" fmla="*/ 131 h 1259"/>
                  <a:gd name="T48" fmla="*/ 118 w 3257"/>
                  <a:gd name="T49" fmla="*/ 117 h 1259"/>
                  <a:gd name="T50" fmla="*/ 113 w 3257"/>
                  <a:gd name="T51" fmla="*/ 103 h 1259"/>
                  <a:gd name="T52" fmla="*/ 111 w 3257"/>
                  <a:gd name="T53" fmla="*/ 83 h 1259"/>
                  <a:gd name="T54" fmla="*/ 115 w 3257"/>
                  <a:gd name="T55" fmla="*/ 68 h 1259"/>
                  <a:gd name="T56" fmla="*/ 108 w 3257"/>
                  <a:gd name="T57" fmla="*/ 79 h 1259"/>
                  <a:gd name="T58" fmla="*/ 106 w 3257"/>
                  <a:gd name="T59" fmla="*/ 94 h 1259"/>
                  <a:gd name="T60" fmla="*/ 104 w 3257"/>
                  <a:gd name="T61" fmla="*/ 102 h 1259"/>
                  <a:gd name="T62" fmla="*/ 94 w 3257"/>
                  <a:gd name="T63" fmla="*/ 96 h 1259"/>
                  <a:gd name="T64" fmla="*/ 92 w 3257"/>
                  <a:gd name="T65" fmla="*/ 78 h 1259"/>
                  <a:gd name="T66" fmla="*/ 98 w 3257"/>
                  <a:gd name="T67" fmla="*/ 57 h 1259"/>
                  <a:gd name="T68" fmla="*/ 91 w 3257"/>
                  <a:gd name="T69" fmla="*/ 66 h 1259"/>
                  <a:gd name="T70" fmla="*/ 86 w 3257"/>
                  <a:gd name="T71" fmla="*/ 80 h 1259"/>
                  <a:gd name="T72" fmla="*/ 86 w 3257"/>
                  <a:gd name="T73" fmla="*/ 95 h 1259"/>
                  <a:gd name="T74" fmla="*/ 20 w 3257"/>
                  <a:gd name="T75" fmla="*/ 49 h 1259"/>
                  <a:gd name="T76" fmla="*/ 20 w 3257"/>
                  <a:gd name="T77" fmla="*/ 36 h 1259"/>
                  <a:gd name="T78" fmla="*/ 20 w 3257"/>
                  <a:gd name="T79" fmla="*/ 25 h 1259"/>
                  <a:gd name="T80" fmla="*/ 15 w 3257"/>
                  <a:gd name="T81" fmla="*/ 32 h 1259"/>
                  <a:gd name="T82" fmla="*/ 12 w 3257"/>
                  <a:gd name="T83" fmla="*/ 44 h 1259"/>
                  <a:gd name="T84" fmla="*/ 5 w 3257"/>
                  <a:gd name="T85" fmla="*/ 31 h 1259"/>
                  <a:gd name="T86" fmla="*/ 5 w 3257"/>
                  <a:gd name="T87" fmla="*/ 13 h 1259"/>
                  <a:gd name="T88" fmla="*/ 17 w 3257"/>
                  <a:gd name="T89" fmla="*/ 6 h 1259"/>
                  <a:gd name="T90" fmla="*/ 5 w 3257"/>
                  <a:gd name="T91" fmla="*/ 0 h 1259"/>
                  <a:gd name="T92" fmla="*/ 5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9" name="Freeform 224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6 w 300"/>
                  <a:gd name="T1" fmla="*/ 0 h 454"/>
                  <a:gd name="T2" fmla="*/ 9 w 300"/>
                  <a:gd name="T3" fmla="*/ 6 h 454"/>
                  <a:gd name="T4" fmla="*/ 5 w 300"/>
                  <a:gd name="T5" fmla="*/ 15 h 454"/>
                  <a:gd name="T6" fmla="*/ 0 w 300"/>
                  <a:gd name="T7" fmla="*/ 39 h 454"/>
                  <a:gd name="T8" fmla="*/ 5 w 300"/>
                  <a:gd name="T9" fmla="*/ 51 h 454"/>
                  <a:gd name="T10" fmla="*/ 33 w 300"/>
                  <a:gd name="T11" fmla="*/ 42 h 454"/>
                  <a:gd name="T12" fmla="*/ 27 w 300"/>
                  <a:gd name="T13" fmla="*/ 35 h 454"/>
                  <a:gd name="T14" fmla="*/ 9 w 300"/>
                  <a:gd name="T15" fmla="*/ 40 h 454"/>
                  <a:gd name="T16" fmla="*/ 9 w 300"/>
                  <a:gd name="T17" fmla="*/ 20 h 454"/>
                  <a:gd name="T18" fmla="*/ 17 w 300"/>
                  <a:gd name="T19" fmla="*/ 14 h 454"/>
                  <a:gd name="T20" fmla="*/ 16 w 300"/>
                  <a:gd name="T21" fmla="*/ 0 h 454"/>
                  <a:gd name="T22" fmla="*/ 16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0" name="Freeform 225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 w 470"/>
                  <a:gd name="T1" fmla="*/ 11 h 161"/>
                  <a:gd name="T2" fmla="*/ 52 w 470"/>
                  <a:gd name="T3" fmla="*/ 0 h 161"/>
                  <a:gd name="T4" fmla="*/ 0 w 470"/>
                  <a:gd name="T5" fmla="*/ 18 h 161"/>
                  <a:gd name="T6" fmla="*/ 1 w 470"/>
                  <a:gd name="T7" fmla="*/ 11 h 161"/>
                  <a:gd name="T8" fmla="*/ 1 w 470"/>
                  <a:gd name="T9" fmla="*/ 11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1" name="Freeform 226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7 w 3052"/>
                  <a:gd name="T1" fmla="*/ 0 h 1482"/>
                  <a:gd name="T2" fmla="*/ 0 w 3052"/>
                  <a:gd name="T3" fmla="*/ 4 h 1482"/>
                  <a:gd name="T4" fmla="*/ 1 w 3052"/>
                  <a:gd name="T5" fmla="*/ 14 h 1482"/>
                  <a:gd name="T6" fmla="*/ 86 w 3052"/>
                  <a:gd name="T7" fmla="*/ 149 h 1482"/>
                  <a:gd name="T8" fmla="*/ 312 w 3052"/>
                  <a:gd name="T9" fmla="*/ 123 h 1482"/>
                  <a:gd name="T10" fmla="*/ 322 w 3052"/>
                  <a:gd name="T11" fmla="*/ 128 h 1482"/>
                  <a:gd name="T12" fmla="*/ 328 w 3052"/>
                  <a:gd name="T13" fmla="*/ 137 h 1482"/>
                  <a:gd name="T14" fmla="*/ 321 w 3052"/>
                  <a:gd name="T15" fmla="*/ 158 h 1482"/>
                  <a:gd name="T16" fmla="*/ 284 w 3052"/>
                  <a:gd name="T17" fmla="*/ 165 h 1482"/>
                  <a:gd name="T18" fmla="*/ 323 w 3052"/>
                  <a:gd name="T19" fmla="*/ 165 h 1482"/>
                  <a:gd name="T20" fmla="*/ 339 w 3052"/>
                  <a:gd name="T21" fmla="*/ 140 h 1482"/>
                  <a:gd name="T22" fmla="*/ 338 w 3052"/>
                  <a:gd name="T23" fmla="*/ 120 h 1482"/>
                  <a:gd name="T24" fmla="*/ 331 w 3052"/>
                  <a:gd name="T25" fmla="*/ 110 h 1482"/>
                  <a:gd name="T26" fmla="*/ 292 w 3052"/>
                  <a:gd name="T27" fmla="*/ 116 h 1482"/>
                  <a:gd name="T28" fmla="*/ 284 w 3052"/>
                  <a:gd name="T29" fmla="*/ 119 h 1482"/>
                  <a:gd name="T30" fmla="*/ 276 w 3052"/>
                  <a:gd name="T31" fmla="*/ 116 h 1482"/>
                  <a:gd name="T32" fmla="*/ 98 w 3052"/>
                  <a:gd name="T33" fmla="*/ 137 h 1482"/>
                  <a:gd name="T34" fmla="*/ 43 w 3052"/>
                  <a:gd name="T35" fmla="*/ 59 h 1482"/>
                  <a:gd name="T36" fmla="*/ 92 w 3052"/>
                  <a:gd name="T37" fmla="*/ 137 h 1482"/>
                  <a:gd name="T38" fmla="*/ 87 w 3052"/>
                  <a:gd name="T39" fmla="*/ 144 h 1482"/>
                  <a:gd name="T40" fmla="*/ 3 w 3052"/>
                  <a:gd name="T41" fmla="*/ 8 h 1482"/>
                  <a:gd name="T42" fmla="*/ 25 w 3052"/>
                  <a:gd name="T43" fmla="*/ 4 h 1482"/>
                  <a:gd name="T44" fmla="*/ 27 w 3052"/>
                  <a:gd name="T45" fmla="*/ 0 h 1482"/>
                  <a:gd name="T46" fmla="*/ 27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2" name="Freeform 227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8 w 547"/>
                  <a:gd name="T1" fmla="*/ 0 h 1281"/>
                  <a:gd name="T2" fmla="*/ 9 w 547"/>
                  <a:gd name="T3" fmla="*/ 11 h 1281"/>
                  <a:gd name="T4" fmla="*/ 7 w 547"/>
                  <a:gd name="T5" fmla="*/ 19 h 1281"/>
                  <a:gd name="T6" fmla="*/ 4 w 547"/>
                  <a:gd name="T7" fmla="*/ 25 h 1281"/>
                  <a:gd name="T8" fmla="*/ 0 w 547"/>
                  <a:gd name="T9" fmla="*/ 28 h 1281"/>
                  <a:gd name="T10" fmla="*/ 16 w 547"/>
                  <a:gd name="T11" fmla="*/ 59 h 1281"/>
                  <a:gd name="T12" fmla="*/ 61 w 547"/>
                  <a:gd name="T13" fmla="*/ 142 h 1281"/>
                  <a:gd name="T14" fmla="*/ 28 w 547"/>
                  <a:gd name="T15" fmla="*/ 67 h 1281"/>
                  <a:gd name="T16" fmla="*/ 7 w 547"/>
                  <a:gd name="T17" fmla="*/ 28 h 1281"/>
                  <a:gd name="T18" fmla="*/ 27 w 547"/>
                  <a:gd name="T19" fmla="*/ 52 h 1281"/>
                  <a:gd name="T20" fmla="*/ 12 w 547"/>
                  <a:gd name="T21" fmla="*/ 21 h 1281"/>
                  <a:gd name="T22" fmla="*/ 16 w 547"/>
                  <a:gd name="T23" fmla="*/ 10 h 1281"/>
                  <a:gd name="T24" fmla="*/ 8 w 547"/>
                  <a:gd name="T25" fmla="*/ 0 h 1281"/>
                  <a:gd name="T26" fmla="*/ 8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3" name="Freeform 228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8 w 3277"/>
                  <a:gd name="T1" fmla="*/ 0 h 1467"/>
                  <a:gd name="T2" fmla="*/ 13 w 3277"/>
                  <a:gd name="T3" fmla="*/ 7 h 1467"/>
                  <a:gd name="T4" fmla="*/ 1 w 3277"/>
                  <a:gd name="T5" fmla="*/ 9 h 1467"/>
                  <a:gd name="T6" fmla="*/ 0 w 3277"/>
                  <a:gd name="T7" fmla="*/ 17 h 1467"/>
                  <a:gd name="T8" fmla="*/ 49 w 3277"/>
                  <a:gd name="T9" fmla="*/ 110 h 1467"/>
                  <a:gd name="T10" fmla="*/ 71 w 3277"/>
                  <a:gd name="T11" fmla="*/ 163 h 1467"/>
                  <a:gd name="T12" fmla="*/ 281 w 3277"/>
                  <a:gd name="T13" fmla="*/ 137 h 1467"/>
                  <a:gd name="T14" fmla="*/ 289 w 3277"/>
                  <a:gd name="T15" fmla="*/ 134 h 1467"/>
                  <a:gd name="T16" fmla="*/ 300 w 3277"/>
                  <a:gd name="T17" fmla="*/ 138 h 1467"/>
                  <a:gd name="T18" fmla="*/ 338 w 3277"/>
                  <a:gd name="T19" fmla="*/ 133 h 1467"/>
                  <a:gd name="T20" fmla="*/ 355 w 3277"/>
                  <a:gd name="T21" fmla="*/ 117 h 1467"/>
                  <a:gd name="T22" fmla="*/ 364 w 3277"/>
                  <a:gd name="T23" fmla="*/ 78 h 1467"/>
                  <a:gd name="T24" fmla="*/ 358 w 3277"/>
                  <a:gd name="T25" fmla="*/ 51 h 1467"/>
                  <a:gd name="T26" fmla="*/ 331 w 3277"/>
                  <a:gd name="T27" fmla="*/ 27 h 1467"/>
                  <a:gd name="T28" fmla="*/ 279 w 3277"/>
                  <a:gd name="T29" fmla="*/ 40 h 1467"/>
                  <a:gd name="T30" fmla="*/ 326 w 3277"/>
                  <a:gd name="T31" fmla="*/ 41 h 1467"/>
                  <a:gd name="T32" fmla="*/ 346 w 3277"/>
                  <a:gd name="T33" fmla="*/ 57 h 1467"/>
                  <a:gd name="T34" fmla="*/ 355 w 3277"/>
                  <a:gd name="T35" fmla="*/ 70 h 1467"/>
                  <a:gd name="T36" fmla="*/ 356 w 3277"/>
                  <a:gd name="T37" fmla="*/ 90 h 1467"/>
                  <a:gd name="T38" fmla="*/ 348 w 3277"/>
                  <a:gd name="T39" fmla="*/ 114 h 1467"/>
                  <a:gd name="T40" fmla="*/ 338 w 3277"/>
                  <a:gd name="T41" fmla="*/ 125 h 1467"/>
                  <a:gd name="T42" fmla="*/ 308 w 3277"/>
                  <a:gd name="T43" fmla="*/ 129 h 1467"/>
                  <a:gd name="T44" fmla="*/ 294 w 3277"/>
                  <a:gd name="T45" fmla="*/ 125 h 1467"/>
                  <a:gd name="T46" fmla="*/ 275 w 3277"/>
                  <a:gd name="T47" fmla="*/ 134 h 1467"/>
                  <a:gd name="T48" fmla="*/ 76 w 3277"/>
                  <a:gd name="T49" fmla="*/ 151 h 1467"/>
                  <a:gd name="T50" fmla="*/ 6 w 3277"/>
                  <a:gd name="T51" fmla="*/ 12 h 1467"/>
                  <a:gd name="T52" fmla="*/ 30 w 3277"/>
                  <a:gd name="T53" fmla="*/ 5 h 1467"/>
                  <a:gd name="T54" fmla="*/ 28 w 3277"/>
                  <a:gd name="T55" fmla="*/ 0 h 1467"/>
                  <a:gd name="T56" fmla="*/ 28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4" name="Freeform 229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54 h 489"/>
                  <a:gd name="T2" fmla="*/ 15 w 1656"/>
                  <a:gd name="T3" fmla="*/ 41 h 489"/>
                  <a:gd name="T4" fmla="*/ 21 w 1656"/>
                  <a:gd name="T5" fmla="*/ 28 h 489"/>
                  <a:gd name="T6" fmla="*/ 20 w 1656"/>
                  <a:gd name="T7" fmla="*/ 14 h 489"/>
                  <a:gd name="T8" fmla="*/ 134 w 1656"/>
                  <a:gd name="T9" fmla="*/ 0 h 489"/>
                  <a:gd name="T10" fmla="*/ 32 w 1656"/>
                  <a:gd name="T11" fmla="*/ 17 h 489"/>
                  <a:gd name="T12" fmla="*/ 28 w 1656"/>
                  <a:gd name="T13" fmla="*/ 30 h 489"/>
                  <a:gd name="T14" fmla="*/ 114 w 1656"/>
                  <a:gd name="T15" fmla="*/ 25 h 489"/>
                  <a:gd name="T16" fmla="*/ 26 w 1656"/>
                  <a:gd name="T17" fmla="*/ 38 h 489"/>
                  <a:gd name="T18" fmla="*/ 21 w 1656"/>
                  <a:gd name="T19" fmla="*/ 43 h 489"/>
                  <a:gd name="T20" fmla="*/ 16 w 1656"/>
                  <a:gd name="T21" fmla="*/ 46 h 489"/>
                  <a:gd name="T22" fmla="*/ 184 w 1656"/>
                  <a:gd name="T23" fmla="*/ 36 h 489"/>
                  <a:gd name="T24" fmla="*/ 0 w 1656"/>
                  <a:gd name="T25" fmla="*/ 54 h 489"/>
                  <a:gd name="T26" fmla="*/ 0 w 1656"/>
                  <a:gd name="T27" fmla="*/ 54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5" name="Freeform 230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32 w 759"/>
                  <a:gd name="T1" fmla="*/ 0 h 332"/>
                  <a:gd name="T2" fmla="*/ 0 w 759"/>
                  <a:gd name="T3" fmla="*/ 2 h 332"/>
                  <a:gd name="T4" fmla="*/ 25 w 759"/>
                  <a:gd name="T5" fmla="*/ 37 h 332"/>
                  <a:gd name="T6" fmla="*/ 84 w 759"/>
                  <a:gd name="T7" fmla="*/ 32 h 332"/>
                  <a:gd name="T8" fmla="*/ 78 w 759"/>
                  <a:gd name="T9" fmla="*/ 28 h 332"/>
                  <a:gd name="T10" fmla="*/ 29 w 759"/>
                  <a:gd name="T11" fmla="*/ 30 h 332"/>
                  <a:gd name="T12" fmla="*/ 16 w 759"/>
                  <a:gd name="T13" fmla="*/ 8 h 332"/>
                  <a:gd name="T14" fmla="*/ 40 w 759"/>
                  <a:gd name="T15" fmla="*/ 2 h 332"/>
                  <a:gd name="T16" fmla="*/ 32 w 759"/>
                  <a:gd name="T17" fmla="*/ 0 h 332"/>
                  <a:gd name="T18" fmla="*/ 3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6" name="Freeform 231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9 h 84"/>
                  <a:gd name="T2" fmla="*/ 13 w 657"/>
                  <a:gd name="T3" fmla="*/ 8 h 84"/>
                  <a:gd name="T4" fmla="*/ 37 w 657"/>
                  <a:gd name="T5" fmla="*/ 5 h 84"/>
                  <a:gd name="T6" fmla="*/ 62 w 657"/>
                  <a:gd name="T7" fmla="*/ 1 h 84"/>
                  <a:gd name="T8" fmla="*/ 73 w 657"/>
                  <a:gd name="T9" fmla="*/ 0 h 84"/>
                  <a:gd name="T10" fmla="*/ 18 w 657"/>
                  <a:gd name="T11" fmla="*/ 2 h 84"/>
                  <a:gd name="T12" fmla="*/ 0 w 657"/>
                  <a:gd name="T13" fmla="*/ 9 h 84"/>
                  <a:gd name="T14" fmla="*/ 0 w 657"/>
                  <a:gd name="T15" fmla="*/ 9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7" name="Freeform 232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203 w 1825"/>
                  <a:gd name="T1" fmla="*/ 11 h 451"/>
                  <a:gd name="T2" fmla="*/ 170 w 1825"/>
                  <a:gd name="T3" fmla="*/ 5 h 451"/>
                  <a:gd name="T4" fmla="*/ 163 w 1825"/>
                  <a:gd name="T5" fmla="*/ 0 h 451"/>
                  <a:gd name="T6" fmla="*/ 154 w 1825"/>
                  <a:gd name="T7" fmla="*/ 0 h 451"/>
                  <a:gd name="T8" fmla="*/ 0 w 1825"/>
                  <a:gd name="T9" fmla="*/ 34 h 451"/>
                  <a:gd name="T10" fmla="*/ 50 w 1825"/>
                  <a:gd name="T11" fmla="*/ 50 h 451"/>
                  <a:gd name="T12" fmla="*/ 181 w 1825"/>
                  <a:gd name="T13" fmla="*/ 17 h 451"/>
                  <a:gd name="T14" fmla="*/ 48 w 1825"/>
                  <a:gd name="T15" fmla="*/ 43 h 451"/>
                  <a:gd name="T16" fmla="*/ 34 w 1825"/>
                  <a:gd name="T17" fmla="*/ 34 h 451"/>
                  <a:gd name="T18" fmla="*/ 155 w 1825"/>
                  <a:gd name="T19" fmla="*/ 5 h 451"/>
                  <a:gd name="T20" fmla="*/ 164 w 1825"/>
                  <a:gd name="T21" fmla="*/ 7 h 451"/>
                  <a:gd name="T22" fmla="*/ 203 w 1825"/>
                  <a:gd name="T23" fmla="*/ 11 h 451"/>
                  <a:gd name="T24" fmla="*/ 203 w 1825"/>
                  <a:gd name="T25" fmla="*/ 11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8" name="Freeform 233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43 h 382"/>
                  <a:gd name="T2" fmla="*/ 30 w 945"/>
                  <a:gd name="T3" fmla="*/ 13 h 382"/>
                  <a:gd name="T4" fmla="*/ 74 w 945"/>
                  <a:gd name="T5" fmla="*/ 0 h 382"/>
                  <a:gd name="T6" fmla="*/ 105 w 945"/>
                  <a:gd name="T7" fmla="*/ 13 h 382"/>
                  <a:gd name="T8" fmla="*/ 0 w 945"/>
                  <a:gd name="T9" fmla="*/ 43 h 382"/>
                  <a:gd name="T10" fmla="*/ 0 w 945"/>
                  <a:gd name="T11" fmla="*/ 43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9" name="Freeform 234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104 w 1682"/>
                  <a:gd name="T1" fmla="*/ 0 h 1174"/>
                  <a:gd name="T2" fmla="*/ 183 w 1682"/>
                  <a:gd name="T3" fmla="*/ 21 h 1174"/>
                  <a:gd name="T4" fmla="*/ 187 w 1682"/>
                  <a:gd name="T5" fmla="*/ 33 h 1174"/>
                  <a:gd name="T6" fmla="*/ 149 w 1682"/>
                  <a:gd name="T7" fmla="*/ 46 h 1174"/>
                  <a:gd name="T8" fmla="*/ 144 w 1682"/>
                  <a:gd name="T9" fmla="*/ 56 h 1174"/>
                  <a:gd name="T10" fmla="*/ 146 w 1682"/>
                  <a:gd name="T11" fmla="*/ 67 h 1174"/>
                  <a:gd name="T12" fmla="*/ 152 w 1682"/>
                  <a:gd name="T13" fmla="*/ 75 h 1174"/>
                  <a:gd name="T14" fmla="*/ 163 w 1682"/>
                  <a:gd name="T15" fmla="*/ 81 h 1174"/>
                  <a:gd name="T16" fmla="*/ 0 w 1682"/>
                  <a:gd name="T17" fmla="*/ 130 h 1174"/>
                  <a:gd name="T18" fmla="*/ 150 w 1682"/>
                  <a:gd name="T19" fmla="*/ 79 h 1174"/>
                  <a:gd name="T20" fmla="*/ 140 w 1682"/>
                  <a:gd name="T21" fmla="*/ 73 h 1174"/>
                  <a:gd name="T22" fmla="*/ 92 w 1682"/>
                  <a:gd name="T23" fmla="*/ 84 h 1174"/>
                  <a:gd name="T24" fmla="*/ 138 w 1682"/>
                  <a:gd name="T25" fmla="*/ 67 h 1174"/>
                  <a:gd name="T26" fmla="*/ 138 w 1682"/>
                  <a:gd name="T27" fmla="*/ 53 h 1174"/>
                  <a:gd name="T28" fmla="*/ 41 w 1682"/>
                  <a:gd name="T29" fmla="*/ 74 h 1174"/>
                  <a:gd name="T30" fmla="*/ 38 w 1682"/>
                  <a:gd name="T31" fmla="*/ 64 h 1174"/>
                  <a:gd name="T32" fmla="*/ 183 w 1682"/>
                  <a:gd name="T33" fmla="*/ 25 h 1174"/>
                  <a:gd name="T34" fmla="*/ 109 w 1682"/>
                  <a:gd name="T35" fmla="*/ 8 h 1174"/>
                  <a:gd name="T36" fmla="*/ 53 w 1682"/>
                  <a:gd name="T37" fmla="*/ 26 h 1174"/>
                  <a:gd name="T38" fmla="*/ 104 w 1682"/>
                  <a:gd name="T39" fmla="*/ 0 h 1174"/>
                  <a:gd name="T40" fmla="*/ 104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0" name="Freeform 235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22 w 297"/>
                  <a:gd name="T1" fmla="*/ 0 h 141"/>
                  <a:gd name="T2" fmla="*/ 33 w 297"/>
                  <a:gd name="T3" fmla="*/ 13 h 141"/>
                  <a:gd name="T4" fmla="*/ 0 w 297"/>
                  <a:gd name="T5" fmla="*/ 16 h 141"/>
                  <a:gd name="T6" fmla="*/ 19 w 297"/>
                  <a:gd name="T7" fmla="*/ 10 h 141"/>
                  <a:gd name="T8" fmla="*/ 14 w 297"/>
                  <a:gd name="T9" fmla="*/ 1 h 141"/>
                  <a:gd name="T10" fmla="*/ 22 w 297"/>
                  <a:gd name="T11" fmla="*/ 0 h 141"/>
                  <a:gd name="T12" fmla="*/ 22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199" name="Line 236"/>
          <p:cNvSpPr>
            <a:spLocks noChangeShapeType="1"/>
          </p:cNvSpPr>
          <p:nvPr/>
        </p:nvSpPr>
        <p:spPr bwMode="auto">
          <a:xfrm>
            <a:off x="3421063" y="2852738"/>
            <a:ext cx="1511300" cy="0"/>
          </a:xfrm>
          <a:prstGeom prst="line">
            <a:avLst/>
          </a:prstGeom>
          <a:noFill/>
          <a:ln w="12700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237"/>
          <p:cNvSpPr>
            <a:spLocks noChangeShapeType="1"/>
          </p:cNvSpPr>
          <p:nvPr/>
        </p:nvSpPr>
        <p:spPr bwMode="auto">
          <a:xfrm flipV="1">
            <a:off x="1744663" y="4865688"/>
            <a:ext cx="6921500" cy="26987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202" name="Picture 239" descr="PE0146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9350" y="1125538"/>
            <a:ext cx="16287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Line 240"/>
          <p:cNvSpPr>
            <a:spLocks noChangeShapeType="1"/>
          </p:cNvSpPr>
          <p:nvPr/>
        </p:nvSpPr>
        <p:spPr bwMode="auto">
          <a:xfrm flipH="1">
            <a:off x="1908175" y="3141663"/>
            <a:ext cx="4249738" cy="719137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Text Box 241"/>
          <p:cNvSpPr txBox="1">
            <a:spLocks noChangeArrowheads="1"/>
          </p:cNvSpPr>
          <p:nvPr/>
        </p:nvSpPr>
        <p:spPr bwMode="auto">
          <a:xfrm>
            <a:off x="412750" y="3430588"/>
            <a:ext cx="1728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Функции мобильного телефона</a:t>
            </a:r>
          </a:p>
        </p:txBody>
      </p:sp>
      <p:sp>
        <p:nvSpPr>
          <p:cNvPr id="8205" name="Text Box 242"/>
          <p:cNvSpPr txBox="1">
            <a:spLocks noChangeArrowheads="1"/>
          </p:cNvSpPr>
          <p:nvPr/>
        </p:nvSpPr>
        <p:spPr bwMode="auto">
          <a:xfrm>
            <a:off x="2627784" y="3861048"/>
            <a:ext cx="1728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Набор товаров в магазине</a:t>
            </a:r>
          </a:p>
        </p:txBody>
      </p:sp>
      <p:sp>
        <p:nvSpPr>
          <p:cNvPr id="8206" name="Text Box 243"/>
          <p:cNvSpPr txBox="1">
            <a:spLocks noChangeArrowheads="1"/>
          </p:cNvSpPr>
          <p:nvPr/>
        </p:nvSpPr>
        <p:spPr bwMode="auto">
          <a:xfrm>
            <a:off x="6299200" y="3860800"/>
            <a:ext cx="24495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Поиск в Интернете вакансий, досуга, сведений и т.д.</a:t>
            </a:r>
          </a:p>
        </p:txBody>
      </p:sp>
      <p:sp>
        <p:nvSpPr>
          <p:cNvPr id="8207" name="Text Box 244"/>
          <p:cNvSpPr txBox="1">
            <a:spLocks noChangeArrowheads="1"/>
          </p:cNvSpPr>
          <p:nvPr/>
        </p:nvSpPr>
        <p:spPr bwMode="auto">
          <a:xfrm>
            <a:off x="4283075" y="3860800"/>
            <a:ext cx="1728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Инструкция к новой технике</a:t>
            </a:r>
          </a:p>
        </p:txBody>
      </p:sp>
      <p:sp>
        <p:nvSpPr>
          <p:cNvPr id="8208" name="Line 245"/>
          <p:cNvSpPr>
            <a:spLocks noChangeShapeType="1"/>
          </p:cNvSpPr>
          <p:nvPr/>
        </p:nvSpPr>
        <p:spPr bwMode="auto">
          <a:xfrm flipH="1">
            <a:off x="3563938" y="3141663"/>
            <a:ext cx="2808287" cy="8636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246"/>
          <p:cNvSpPr>
            <a:spLocks noChangeShapeType="1"/>
          </p:cNvSpPr>
          <p:nvPr/>
        </p:nvSpPr>
        <p:spPr bwMode="auto">
          <a:xfrm flipH="1">
            <a:off x="5435600" y="3141663"/>
            <a:ext cx="1008063" cy="719137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247"/>
          <p:cNvSpPr>
            <a:spLocks noChangeShapeType="1"/>
          </p:cNvSpPr>
          <p:nvPr/>
        </p:nvSpPr>
        <p:spPr bwMode="auto">
          <a:xfrm>
            <a:off x="6443663" y="3213100"/>
            <a:ext cx="792162" cy="72072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1" name="Номер слайда 24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BABAA-7F26-4E69-B1F2-24DBB951B1F1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/>
          </p:nvPr>
        </p:nvSpPr>
        <p:spPr>
          <a:xfrm>
            <a:off x="2123728" y="307975"/>
            <a:ext cx="6548785" cy="1109663"/>
          </a:xfrm>
          <a:solidFill>
            <a:schemeClr val="hlink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rgbClr val="FFFF00"/>
                </a:solidFill>
              </a:rPr>
              <a:t>КАК ПОЛУЧИТЬ НОВЫЙ ОБРАЗОВАТЕЛЬНЫЙ РЕЗУЛЬТАТ?</a:t>
            </a:r>
          </a:p>
        </p:txBody>
      </p:sp>
      <p:sp>
        <p:nvSpPr>
          <p:cNvPr id="25605" name="Rectangle 5"/>
          <p:cNvSpPr>
            <a:spLocks noGrp="1"/>
          </p:cNvSpPr>
          <p:nvPr>
            <p:ph type="body" sz="half" idx="1"/>
          </p:nvPr>
        </p:nvSpPr>
        <p:spPr>
          <a:xfrm>
            <a:off x="827584" y="2348880"/>
            <a:ext cx="2608213" cy="2664295"/>
          </a:xfrm>
        </p:spPr>
        <p:txBody>
          <a:bodyPr>
            <a:normAutofit fontScale="47500" lnSpcReduction="20000"/>
          </a:bodyPr>
          <a:lstStyle/>
          <a:p>
            <a:pPr algn="ctr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Традиционный взгляд: </a:t>
            </a:r>
          </a:p>
          <a:p>
            <a:pPr algn="ctr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</a:rPr>
              <a:t>основная задача школы – </a:t>
            </a:r>
          </a:p>
          <a:p>
            <a:pPr algn="ctr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</a:rPr>
              <a:t>дать хорошие прочные ЗНАНИЯ</a:t>
            </a:r>
          </a:p>
          <a:p>
            <a:pPr eaLnBrk="1" hangingPunct="1">
              <a:lnSpc>
                <a:spcPct val="50000"/>
              </a:lnSpc>
              <a:buFont typeface="Arial" charset="0"/>
              <a:buNone/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50000"/>
              </a:lnSpc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H="1" flipV="1">
            <a:off x="3627438" y="1412875"/>
            <a:ext cx="0" cy="3600450"/>
          </a:xfrm>
          <a:prstGeom prst="line">
            <a:avLst/>
          </a:prstGeom>
          <a:noFill/>
          <a:ln w="1524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572000" y="1556792"/>
            <a:ext cx="3783906" cy="428540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buClr>
                <a:schemeClr val="bg1"/>
              </a:buClr>
            </a:pPr>
            <a:endParaRPr lang="ru-RU" sz="2800" b="1" u="sng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42900" algn="ctr">
              <a:buClr>
                <a:schemeClr val="bg1"/>
              </a:buClr>
            </a:pPr>
            <a:r>
              <a:rPr lang="ru-RU" sz="2800" b="1" u="sng" dirty="0" smtClean="0">
                <a:solidFill>
                  <a:srgbClr val="0000FF"/>
                </a:solidFill>
                <a:latin typeface="Calibri" pitchFamily="34" charset="0"/>
              </a:rPr>
              <a:t>ФГОС - с</a:t>
            </a:r>
            <a:r>
              <a:rPr lang="ru-RU" sz="2800" b="1" dirty="0" smtClean="0">
                <a:solidFill>
                  <a:srgbClr val="0000FF"/>
                </a:solidFill>
                <a:latin typeface="Calibri" pitchFamily="34" charset="0"/>
              </a:rPr>
              <a:t>мена </a:t>
            </a:r>
            <a:r>
              <a:rPr lang="ru-RU" sz="2800" b="1" dirty="0">
                <a:solidFill>
                  <a:srgbClr val="0000FF"/>
                </a:solidFill>
                <a:latin typeface="Calibri" pitchFamily="34" charset="0"/>
              </a:rPr>
              <a:t>образовательной парадигмы</a:t>
            </a:r>
            <a:r>
              <a:rPr lang="ru-RU" sz="2800" dirty="0">
                <a:latin typeface="Calibri" pitchFamily="34" charset="0"/>
              </a:rPr>
              <a:t>.</a:t>
            </a:r>
          </a:p>
          <a:p>
            <a:pPr marL="342900" indent="-342900" algn="ctr">
              <a:buClr>
                <a:schemeClr val="bg1"/>
              </a:buClr>
            </a:pPr>
            <a:r>
              <a:rPr lang="ru-RU" sz="2400" b="1" dirty="0" smtClean="0">
                <a:latin typeface="Calibri" pitchFamily="34" charset="0"/>
              </a:rPr>
              <a:t>вместо </a:t>
            </a:r>
            <a:r>
              <a:rPr lang="ru-RU" sz="2400" b="1" dirty="0">
                <a:latin typeface="Calibri" pitchFamily="34" charset="0"/>
              </a:rPr>
              <a:t>передачи суммы знаний – </a:t>
            </a:r>
          </a:p>
          <a:p>
            <a:pPr marL="342900" indent="-342900" algn="ctr">
              <a:buClr>
                <a:schemeClr val="bg1"/>
              </a:buClr>
            </a:pPr>
            <a:r>
              <a:rPr lang="ru-RU" sz="3200" b="1" dirty="0">
                <a:solidFill>
                  <a:srgbClr val="2B03F5"/>
                </a:solidFill>
                <a:latin typeface="Calibri" pitchFamily="34" charset="0"/>
              </a:rPr>
              <a:t>РАЗВИТИЕ </a:t>
            </a:r>
            <a:r>
              <a:rPr lang="ru-RU" sz="3200" b="1" dirty="0" smtClean="0">
                <a:solidFill>
                  <a:srgbClr val="2B03F5"/>
                </a:solidFill>
                <a:latin typeface="Calibri" pitchFamily="34" charset="0"/>
              </a:rPr>
              <a:t>личности обучающегося</a:t>
            </a:r>
            <a:r>
              <a:rPr lang="ru-RU" sz="2400" b="1" dirty="0" smtClean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на основе освоения способов деятельности</a:t>
            </a:r>
          </a:p>
        </p:txBody>
      </p:sp>
      <p:pic>
        <p:nvPicPr>
          <p:cNvPr id="7174" name="Picture 8" descr="противореч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25" y="5013325"/>
            <a:ext cx="8255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534150" y="6048375"/>
            <a:ext cx="2133600" cy="476250"/>
          </a:xfrm>
          <a:noFill/>
        </p:spPr>
        <p:txBody>
          <a:bodyPr/>
          <a:lstStyle/>
          <a:p>
            <a:fld id="{3B0E104A-CCE9-4E60-A0FF-14A44B842C3B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74638"/>
            <a:ext cx="6635080" cy="11430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FF00"/>
                </a:solidFill>
              </a:rPr>
              <a:t>Основные виды универсальных учебных действий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1963" y="1562100"/>
            <a:ext cx="2181225" cy="806450"/>
            <a:chOff x="1248" y="1680"/>
            <a:chExt cx="864" cy="864"/>
          </a:xfrm>
        </p:grpSpPr>
        <p:sp>
          <p:nvSpPr>
            <p:cNvPr id="495620" name="AutoShape 4"/>
            <p:cNvSpPr>
              <a:spLocks noChangeArrowheads="1"/>
            </p:cNvSpPr>
            <p:nvPr/>
          </p:nvSpPr>
          <p:spPr bwMode="gray">
            <a:xfrm>
              <a:off x="1248" y="1680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EEAD38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78" name="Freeform 5"/>
            <p:cNvSpPr>
              <a:spLocks/>
            </p:cNvSpPr>
            <p:nvPr/>
          </p:nvSpPr>
          <p:spPr bwMode="gray">
            <a:xfrm>
              <a:off x="1258" y="1687"/>
              <a:ext cx="431" cy="432"/>
            </a:xfrm>
            <a:custGeom>
              <a:avLst/>
              <a:gdLst>
                <a:gd name="T0" fmla="*/ 85 w 596"/>
                <a:gd name="T1" fmla="*/ 0 h 598"/>
                <a:gd name="T2" fmla="*/ 0 w 596"/>
                <a:gd name="T3" fmla="*/ 85 h 598"/>
                <a:gd name="T4" fmla="*/ 0 w 596"/>
                <a:gd name="T5" fmla="*/ 425 h 598"/>
                <a:gd name="T6" fmla="*/ 116 w 596"/>
                <a:gd name="T7" fmla="*/ 126 h 598"/>
                <a:gd name="T8" fmla="*/ 426 w 596"/>
                <a:gd name="T9" fmla="*/ 0 h 598"/>
                <a:gd name="T10" fmla="*/ 85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F9E1B6"/>
                </a:gs>
                <a:gs pos="50000">
                  <a:srgbClr val="EEAD38"/>
                </a:gs>
                <a:gs pos="100000">
                  <a:srgbClr val="F9E1B6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5622" name="Text Box 6"/>
          <p:cNvSpPr txBox="1">
            <a:spLocks noChangeArrowheads="1"/>
          </p:cNvSpPr>
          <p:nvPr/>
        </p:nvSpPr>
        <p:spPr bwMode="gray">
          <a:xfrm>
            <a:off x="512763" y="1717675"/>
            <a:ext cx="1920875" cy="43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/>
              <a:t>Личностные</a:t>
            </a:r>
            <a:endParaRPr lang="en-US" sz="2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5623" name="AutoShape 7"/>
          <p:cNvSpPr>
            <a:spLocks noChangeArrowheads="1"/>
          </p:cNvSpPr>
          <p:nvPr/>
        </p:nvSpPr>
        <p:spPr bwMode="gray">
          <a:xfrm>
            <a:off x="481013" y="2595563"/>
            <a:ext cx="2133600" cy="79216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3399FF"/>
              </a:gs>
              <a:gs pos="100000">
                <a:srgbClr val="3399FF">
                  <a:gamma/>
                  <a:shade val="69804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46" name="Freeform 8"/>
          <p:cNvSpPr>
            <a:spLocks/>
          </p:cNvSpPr>
          <p:nvPr/>
        </p:nvSpPr>
        <p:spPr bwMode="gray">
          <a:xfrm>
            <a:off x="511175" y="2614613"/>
            <a:ext cx="684213" cy="685800"/>
          </a:xfrm>
          <a:custGeom>
            <a:avLst/>
            <a:gdLst>
              <a:gd name="T0" fmla="*/ 135465 w 596"/>
              <a:gd name="T1" fmla="*/ 0 h 598"/>
              <a:gd name="T2" fmla="*/ 0 w 596"/>
              <a:gd name="T3" fmla="*/ 135325 h 598"/>
              <a:gd name="T4" fmla="*/ 0 w 596"/>
              <a:gd name="T5" fmla="*/ 675479 h 598"/>
              <a:gd name="T6" fmla="*/ 184829 w 596"/>
              <a:gd name="T7" fmla="*/ 199547 h 598"/>
              <a:gd name="T8" fmla="*/ 676177 w 596"/>
              <a:gd name="T9" fmla="*/ 0 h 598"/>
              <a:gd name="T10" fmla="*/ 135465 w 596"/>
              <a:gd name="T11" fmla="*/ 0 h 5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"/>
              <a:gd name="T19" fmla="*/ 0 h 598"/>
              <a:gd name="T20" fmla="*/ 596 w 596"/>
              <a:gd name="T21" fmla="*/ 598 h 5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rgbClr val="A2DAFF"/>
              </a:gs>
              <a:gs pos="50000">
                <a:srgbClr val="0099FF"/>
              </a:gs>
              <a:gs pos="100000">
                <a:srgbClr val="A2DAFF"/>
              </a:gs>
            </a:gsLst>
            <a:lin ang="2700000" scaled="1"/>
          </a:gradFill>
          <a:ln w="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5625" name="Text Box 9"/>
          <p:cNvSpPr txBox="1">
            <a:spLocks noChangeArrowheads="1"/>
          </p:cNvSpPr>
          <p:nvPr/>
        </p:nvSpPr>
        <p:spPr bwMode="gray">
          <a:xfrm>
            <a:off x="474663" y="2749550"/>
            <a:ext cx="2189162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/>
              <a:t>Регулятивные</a:t>
            </a:r>
            <a:endParaRPr lang="en-US" sz="2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68325" y="3590925"/>
            <a:ext cx="2027238" cy="827088"/>
            <a:chOff x="1248" y="1680"/>
            <a:chExt cx="864" cy="864"/>
          </a:xfrm>
        </p:grpSpPr>
        <p:sp>
          <p:nvSpPr>
            <p:cNvPr id="495632" name="AutoShape 16"/>
            <p:cNvSpPr>
              <a:spLocks noChangeArrowheads="1"/>
            </p:cNvSpPr>
            <p:nvPr/>
          </p:nvSpPr>
          <p:spPr bwMode="gray">
            <a:xfrm>
              <a:off x="1248" y="1680"/>
              <a:ext cx="864" cy="864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3BCFA1"/>
                </a:gs>
                <a:gs pos="100000">
                  <a:srgbClr val="3BCFA1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76" name="Freeform 17"/>
            <p:cNvSpPr>
              <a:spLocks/>
            </p:cNvSpPr>
            <p:nvPr/>
          </p:nvSpPr>
          <p:spPr bwMode="gray">
            <a:xfrm>
              <a:off x="1267" y="1741"/>
              <a:ext cx="431" cy="432"/>
            </a:xfrm>
            <a:custGeom>
              <a:avLst/>
              <a:gdLst>
                <a:gd name="T0" fmla="*/ 85 w 596"/>
                <a:gd name="T1" fmla="*/ 0 h 598"/>
                <a:gd name="T2" fmla="*/ 0 w 596"/>
                <a:gd name="T3" fmla="*/ 85 h 598"/>
                <a:gd name="T4" fmla="*/ 0 w 596"/>
                <a:gd name="T5" fmla="*/ 425 h 598"/>
                <a:gd name="T6" fmla="*/ 116 w 596"/>
                <a:gd name="T7" fmla="*/ 126 h 598"/>
                <a:gd name="T8" fmla="*/ 426 w 596"/>
                <a:gd name="T9" fmla="*/ 0 h 598"/>
                <a:gd name="T10" fmla="*/ 85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B8EDDD"/>
                </a:gs>
                <a:gs pos="50000">
                  <a:srgbClr val="3BCFA1"/>
                </a:gs>
                <a:gs pos="100000">
                  <a:srgbClr val="B8EDDD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5634" name="Text Box 18"/>
          <p:cNvSpPr txBox="1">
            <a:spLocks noChangeArrowheads="1"/>
          </p:cNvSpPr>
          <p:nvPr/>
        </p:nvSpPr>
        <p:spPr bwMode="gray">
          <a:xfrm>
            <a:off x="519113" y="3792538"/>
            <a:ext cx="21463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Познавательные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714625" y="1524000"/>
            <a:ext cx="5948363" cy="846138"/>
            <a:chOff x="1712" y="1920"/>
            <a:chExt cx="3296" cy="888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728" y="1920"/>
              <a:ext cx="3264" cy="866"/>
              <a:chOff x="1728" y="1920"/>
              <a:chExt cx="3264" cy="866"/>
            </a:xfrm>
          </p:grpSpPr>
          <p:sp>
            <p:nvSpPr>
              <p:cNvPr id="495637" name="AutoShape 21"/>
              <p:cNvSpPr>
                <a:spLocks noChangeArrowheads="1"/>
              </p:cNvSpPr>
              <p:nvPr/>
            </p:nvSpPr>
            <p:spPr bwMode="gray">
              <a:xfrm>
                <a:off x="1728" y="1920"/>
                <a:ext cx="3264" cy="866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FBEBD1"/>
                  </a:gs>
                  <a:gs pos="50000">
                    <a:srgbClr val="FBEBD1">
                      <a:gamma/>
                      <a:tint val="0"/>
                      <a:invGamma/>
                    </a:srgbClr>
                  </a:gs>
                  <a:gs pos="100000">
                    <a:srgbClr val="FBEBD1"/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4" name="Freeform 22"/>
              <p:cNvSpPr>
                <a:spLocks/>
              </p:cNvSpPr>
              <p:nvPr/>
            </p:nvSpPr>
            <p:spPr bwMode="gray">
              <a:xfrm>
                <a:off x="1776" y="1968"/>
                <a:ext cx="431" cy="432"/>
              </a:xfrm>
              <a:custGeom>
                <a:avLst/>
                <a:gdLst>
                  <a:gd name="T0" fmla="*/ 85 w 596"/>
                  <a:gd name="T1" fmla="*/ 0 h 598"/>
                  <a:gd name="T2" fmla="*/ 0 w 596"/>
                  <a:gd name="T3" fmla="*/ 85 h 598"/>
                  <a:gd name="T4" fmla="*/ 0 w 596"/>
                  <a:gd name="T5" fmla="*/ 425 h 598"/>
                  <a:gd name="T6" fmla="*/ 116 w 596"/>
                  <a:gd name="T7" fmla="*/ 126 h 598"/>
                  <a:gd name="T8" fmla="*/ 426 w 596"/>
                  <a:gd name="T9" fmla="*/ 0 h 598"/>
                  <a:gd name="T10" fmla="*/ 85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72" name="Text Box 23"/>
            <p:cNvSpPr txBox="1">
              <a:spLocks noChangeArrowheads="1"/>
            </p:cNvSpPr>
            <p:nvPr/>
          </p:nvSpPr>
          <p:spPr bwMode="gray">
            <a:xfrm>
              <a:off x="1712" y="1935"/>
              <a:ext cx="3296" cy="8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</a:rPr>
                <a:t>самоопределение, </a:t>
              </a:r>
              <a:r>
                <a:rPr lang="ru-RU" sz="1600" b="1" dirty="0" err="1">
                  <a:solidFill>
                    <a:schemeClr val="tx2">
                      <a:lumMod val="75000"/>
                    </a:schemeClr>
                  </a:solidFill>
                </a:rPr>
                <a:t>смыслообразование</a:t>
              </a:r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</a:rPr>
                <a:t>, реализация творческого </a:t>
              </a:r>
              <a:r>
                <a:rPr lang="ru-RU" sz="1600" b="1" dirty="0" err="1" smtClean="0">
                  <a:solidFill>
                    <a:schemeClr val="tx2">
                      <a:lumMod val="75000"/>
                    </a:schemeClr>
                  </a:solidFill>
                </a:rPr>
                <a:t>потениала</a:t>
              </a:r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</a:rPr>
                <a:t>, социальная и профессиональная мобильность, действия нравственно-этического оценивания</a:t>
              </a:r>
              <a:endParaRPr lang="en-US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771775" y="2586038"/>
            <a:ext cx="5881688" cy="725487"/>
            <a:chOff x="1728" y="1920"/>
            <a:chExt cx="3264" cy="866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1728" y="1920"/>
              <a:ext cx="3264" cy="866"/>
              <a:chOff x="1728" y="1920"/>
              <a:chExt cx="3264" cy="866"/>
            </a:xfrm>
          </p:grpSpPr>
          <p:sp>
            <p:nvSpPr>
              <p:cNvPr id="495647" name="AutoShape 31"/>
              <p:cNvSpPr>
                <a:spLocks noChangeArrowheads="1"/>
              </p:cNvSpPr>
              <p:nvPr/>
            </p:nvSpPr>
            <p:spPr bwMode="gray">
              <a:xfrm>
                <a:off x="1728" y="1920"/>
                <a:ext cx="3264" cy="866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CCECFF"/>
                  </a:gs>
                  <a:gs pos="50000">
                    <a:srgbClr val="CCECFF">
                      <a:gamma/>
                      <a:tint val="0"/>
                      <a:invGamma/>
                    </a:srgbClr>
                  </a:gs>
                  <a:gs pos="100000">
                    <a:srgbClr val="CCECFF"/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0" name="Freeform 32"/>
              <p:cNvSpPr>
                <a:spLocks/>
              </p:cNvSpPr>
              <p:nvPr/>
            </p:nvSpPr>
            <p:spPr bwMode="gray">
              <a:xfrm>
                <a:off x="1776" y="1968"/>
                <a:ext cx="431" cy="432"/>
              </a:xfrm>
              <a:custGeom>
                <a:avLst/>
                <a:gdLst>
                  <a:gd name="T0" fmla="*/ 85 w 596"/>
                  <a:gd name="T1" fmla="*/ 0 h 598"/>
                  <a:gd name="T2" fmla="*/ 0 w 596"/>
                  <a:gd name="T3" fmla="*/ 85 h 598"/>
                  <a:gd name="T4" fmla="*/ 0 w 596"/>
                  <a:gd name="T5" fmla="*/ 425 h 598"/>
                  <a:gd name="T6" fmla="*/ 116 w 596"/>
                  <a:gd name="T7" fmla="*/ 126 h 598"/>
                  <a:gd name="T8" fmla="*/ 426 w 596"/>
                  <a:gd name="T9" fmla="*/ 0 h 598"/>
                  <a:gd name="T10" fmla="*/ 85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68" name="Text Box 33"/>
            <p:cNvSpPr txBox="1">
              <a:spLocks noChangeArrowheads="1"/>
            </p:cNvSpPr>
            <p:nvPr/>
          </p:nvSpPr>
          <p:spPr bwMode="gray">
            <a:xfrm>
              <a:off x="1749" y="1996"/>
              <a:ext cx="3237" cy="7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ц</a:t>
              </a:r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елеполагание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, планирование, контроль, коррекция, оценка, прогнозирование</a:t>
              </a:r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2809875" y="3560763"/>
            <a:ext cx="5862638" cy="876300"/>
            <a:chOff x="1728" y="1920"/>
            <a:chExt cx="3275" cy="866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1728" y="1920"/>
              <a:ext cx="3264" cy="866"/>
              <a:chOff x="1728" y="1920"/>
              <a:chExt cx="3264" cy="866"/>
            </a:xfrm>
          </p:grpSpPr>
          <p:sp>
            <p:nvSpPr>
              <p:cNvPr id="495652" name="AutoShape 36"/>
              <p:cNvSpPr>
                <a:spLocks noChangeArrowheads="1"/>
              </p:cNvSpPr>
              <p:nvPr/>
            </p:nvSpPr>
            <p:spPr bwMode="gray">
              <a:xfrm>
                <a:off x="1728" y="1920"/>
                <a:ext cx="3264" cy="866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BF5CD"/>
                  </a:gs>
                  <a:gs pos="50000">
                    <a:srgbClr val="DBF5CD">
                      <a:gamma/>
                      <a:tint val="0"/>
                      <a:invGamma/>
                    </a:srgbClr>
                  </a:gs>
                  <a:gs pos="100000">
                    <a:srgbClr val="DBF5CD"/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6" name="Freeform 37"/>
              <p:cNvSpPr>
                <a:spLocks/>
              </p:cNvSpPr>
              <p:nvPr/>
            </p:nvSpPr>
            <p:spPr bwMode="gray">
              <a:xfrm>
                <a:off x="1776" y="1968"/>
                <a:ext cx="431" cy="432"/>
              </a:xfrm>
              <a:custGeom>
                <a:avLst/>
                <a:gdLst>
                  <a:gd name="T0" fmla="*/ 85 w 596"/>
                  <a:gd name="T1" fmla="*/ 0 h 598"/>
                  <a:gd name="T2" fmla="*/ 0 w 596"/>
                  <a:gd name="T3" fmla="*/ 85 h 598"/>
                  <a:gd name="T4" fmla="*/ 0 w 596"/>
                  <a:gd name="T5" fmla="*/ 425 h 598"/>
                  <a:gd name="T6" fmla="*/ 116 w 596"/>
                  <a:gd name="T7" fmla="*/ 126 h 598"/>
                  <a:gd name="T8" fmla="*/ 426 w 596"/>
                  <a:gd name="T9" fmla="*/ 0 h 598"/>
                  <a:gd name="T10" fmla="*/ 85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64" name="Text Box 38"/>
            <p:cNvSpPr txBox="1">
              <a:spLocks noChangeArrowheads="1"/>
            </p:cNvSpPr>
            <p:nvPr/>
          </p:nvSpPr>
          <p:spPr bwMode="gray">
            <a:xfrm>
              <a:off x="1744" y="1996"/>
              <a:ext cx="3259" cy="6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ru-RU" b="1" dirty="0" err="1">
                  <a:solidFill>
                    <a:schemeClr val="tx2">
                      <a:lumMod val="75000"/>
                    </a:schemeClr>
                  </a:solidFill>
                </a:rPr>
                <a:t>общеучебные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, логические, знаково-символические, познавательная и интеллектуальная деятельность</a:t>
              </a:r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1473200" y="4638675"/>
            <a:ext cx="2316163" cy="828675"/>
            <a:chOff x="1248" y="1680"/>
            <a:chExt cx="864" cy="864"/>
          </a:xfrm>
        </p:grpSpPr>
        <p:sp>
          <p:nvSpPr>
            <p:cNvPr id="30" name="AutoShape 16"/>
            <p:cNvSpPr>
              <a:spLocks noChangeArrowheads="1"/>
            </p:cNvSpPr>
            <p:nvPr/>
          </p:nvSpPr>
          <p:spPr bwMode="gray">
            <a:xfrm>
              <a:off x="1248" y="1680"/>
              <a:ext cx="864" cy="864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FF5050"/>
                </a:gs>
                <a:gs pos="100000">
                  <a:srgbClr val="FFCCCC"/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62" name="Freeform 17"/>
            <p:cNvSpPr>
              <a:spLocks/>
            </p:cNvSpPr>
            <p:nvPr/>
          </p:nvSpPr>
          <p:spPr bwMode="gray">
            <a:xfrm>
              <a:off x="1267" y="1741"/>
              <a:ext cx="431" cy="432"/>
            </a:xfrm>
            <a:custGeom>
              <a:avLst/>
              <a:gdLst>
                <a:gd name="T0" fmla="*/ 85 w 596"/>
                <a:gd name="T1" fmla="*/ 0 h 598"/>
                <a:gd name="T2" fmla="*/ 0 w 596"/>
                <a:gd name="T3" fmla="*/ 85 h 598"/>
                <a:gd name="T4" fmla="*/ 0 w 596"/>
                <a:gd name="T5" fmla="*/ 425 h 598"/>
                <a:gd name="T6" fmla="*/ 116 w 596"/>
                <a:gd name="T7" fmla="*/ 126 h 598"/>
                <a:gd name="T8" fmla="*/ 426 w 596"/>
                <a:gd name="T9" fmla="*/ 0 h 598"/>
                <a:gd name="T10" fmla="*/ 85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D5D2D1"/>
                </a:gs>
                <a:gs pos="50000">
                  <a:srgbClr val="FFCCCC"/>
                </a:gs>
                <a:gs pos="100000">
                  <a:srgbClr val="D5D2D1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3898900" y="4638675"/>
            <a:ext cx="4773613" cy="1397000"/>
            <a:chOff x="1728" y="1920"/>
            <a:chExt cx="3275" cy="866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1728" y="1920"/>
              <a:ext cx="3264" cy="866"/>
              <a:chOff x="1728" y="1920"/>
              <a:chExt cx="3264" cy="866"/>
            </a:xfrm>
          </p:grpSpPr>
          <p:sp>
            <p:nvSpPr>
              <p:cNvPr id="35" name="AutoShape 36"/>
              <p:cNvSpPr>
                <a:spLocks noChangeArrowheads="1"/>
              </p:cNvSpPr>
              <p:nvPr/>
            </p:nvSpPr>
            <p:spPr bwMode="gray">
              <a:xfrm>
                <a:off x="1728" y="1920"/>
                <a:ext cx="3264" cy="866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FFCCCC"/>
                  </a:gs>
                  <a:gs pos="50000">
                    <a:schemeClr val="bg1"/>
                  </a:gs>
                  <a:gs pos="100000">
                    <a:srgbClr val="FFCCCC"/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0" name="Freeform 37"/>
              <p:cNvSpPr>
                <a:spLocks/>
              </p:cNvSpPr>
              <p:nvPr/>
            </p:nvSpPr>
            <p:spPr bwMode="gray">
              <a:xfrm>
                <a:off x="1776" y="1968"/>
                <a:ext cx="431" cy="432"/>
              </a:xfrm>
              <a:custGeom>
                <a:avLst/>
                <a:gdLst>
                  <a:gd name="T0" fmla="*/ 85 w 596"/>
                  <a:gd name="T1" fmla="*/ 0 h 598"/>
                  <a:gd name="T2" fmla="*/ 0 w 596"/>
                  <a:gd name="T3" fmla="*/ 85 h 598"/>
                  <a:gd name="T4" fmla="*/ 0 w 596"/>
                  <a:gd name="T5" fmla="*/ 425 h 598"/>
                  <a:gd name="T6" fmla="*/ 116 w 596"/>
                  <a:gd name="T7" fmla="*/ 126 h 598"/>
                  <a:gd name="T8" fmla="*/ 426 w 596"/>
                  <a:gd name="T9" fmla="*/ 0 h 598"/>
                  <a:gd name="T10" fmla="*/ 85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58" name="Text Box 38"/>
            <p:cNvSpPr txBox="1">
              <a:spLocks noChangeArrowheads="1"/>
            </p:cNvSpPr>
            <p:nvPr/>
          </p:nvSpPr>
          <p:spPr bwMode="gray">
            <a:xfrm>
              <a:off x="1744" y="1996"/>
              <a:ext cx="3259" cy="7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ru-RU" b="1" dirty="0"/>
                <a:t>компетентность в общении, умение слушать, вести диалог, продуктивное сотрудничество, свободное общение на русском и иностранных языках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37" name="Text Box 18"/>
          <p:cNvSpPr txBox="1">
            <a:spLocks noChangeArrowheads="1"/>
          </p:cNvSpPr>
          <p:nvPr/>
        </p:nvSpPr>
        <p:spPr bwMode="gray">
          <a:xfrm>
            <a:off x="1492250" y="4900613"/>
            <a:ext cx="2397125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Коммуникативные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6" name="Номер слайда 37"/>
          <p:cNvSpPr>
            <a:spLocks noGrp="1"/>
          </p:cNvSpPr>
          <p:nvPr>
            <p:ph type="sldNum" sz="quarter" idx="12"/>
          </p:nvPr>
        </p:nvSpPr>
        <p:spPr>
          <a:xfrm>
            <a:off x="6610350" y="6029325"/>
            <a:ext cx="2133600" cy="476250"/>
          </a:xfrm>
          <a:noFill/>
        </p:spPr>
        <p:txBody>
          <a:bodyPr/>
          <a:lstStyle/>
          <a:p>
            <a:fld id="{6045574F-6F59-4A8D-9FAC-1268207DD5F0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188640"/>
            <a:ext cx="6635080" cy="730399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Системно-деятельностный подход способствует формированию ключевых компетентностей  обучающихся</a:t>
            </a:r>
            <a:endParaRPr lang="en-US" sz="18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9638" y="989013"/>
            <a:ext cx="7510462" cy="5181600"/>
            <a:chOff x="373" y="816"/>
            <a:chExt cx="4731" cy="3264"/>
          </a:xfrm>
        </p:grpSpPr>
        <p:sp>
          <p:nvSpPr>
            <p:cNvPr id="548869" name="Freeform 5"/>
            <p:cNvSpPr>
              <a:spLocks/>
            </p:cNvSpPr>
            <p:nvPr/>
          </p:nvSpPr>
          <p:spPr bwMode="gray">
            <a:xfrm>
              <a:off x="2352" y="816"/>
              <a:ext cx="1008" cy="1673"/>
            </a:xfrm>
            <a:custGeom>
              <a:avLst/>
              <a:gdLst/>
              <a:ahLst/>
              <a:cxnLst>
                <a:cxn ang="0">
                  <a:pos x="1467" y="1246"/>
                </a:cxn>
                <a:cxn ang="0">
                  <a:pos x="1444" y="1390"/>
                </a:cxn>
                <a:cxn ang="0">
                  <a:pos x="1400" y="1529"/>
                </a:cxn>
                <a:cxn ang="0">
                  <a:pos x="1339" y="1662"/>
                </a:cxn>
                <a:cxn ang="0">
                  <a:pos x="1267" y="1784"/>
                </a:cxn>
                <a:cxn ang="0">
                  <a:pos x="1187" y="1898"/>
                </a:cxn>
                <a:cxn ang="0">
                  <a:pos x="1102" y="2002"/>
                </a:cxn>
                <a:cxn ang="0">
                  <a:pos x="1019" y="2094"/>
                </a:cxn>
                <a:cxn ang="0">
                  <a:pos x="939" y="2174"/>
                </a:cxn>
                <a:cxn ang="0">
                  <a:pos x="866" y="2239"/>
                </a:cxn>
                <a:cxn ang="0">
                  <a:pos x="806" y="2290"/>
                </a:cxn>
                <a:cxn ang="0">
                  <a:pos x="763" y="2325"/>
                </a:cxn>
                <a:cxn ang="0">
                  <a:pos x="739" y="2343"/>
                </a:cxn>
                <a:cxn ang="0">
                  <a:pos x="732" y="2343"/>
                </a:cxn>
                <a:cxn ang="0">
                  <a:pos x="709" y="2325"/>
                </a:cxn>
                <a:cxn ang="0">
                  <a:pos x="665" y="2290"/>
                </a:cxn>
                <a:cxn ang="0">
                  <a:pos x="604" y="2239"/>
                </a:cxn>
                <a:cxn ang="0">
                  <a:pos x="532" y="2174"/>
                </a:cxn>
                <a:cxn ang="0">
                  <a:pos x="452" y="2094"/>
                </a:cxn>
                <a:cxn ang="0">
                  <a:pos x="367" y="2002"/>
                </a:cxn>
                <a:cxn ang="0">
                  <a:pos x="284" y="1898"/>
                </a:cxn>
                <a:cxn ang="0">
                  <a:pos x="204" y="1784"/>
                </a:cxn>
                <a:cxn ang="0">
                  <a:pos x="131" y="1662"/>
                </a:cxn>
                <a:cxn ang="0">
                  <a:pos x="71" y="1529"/>
                </a:cxn>
                <a:cxn ang="0">
                  <a:pos x="27" y="1390"/>
                </a:cxn>
                <a:cxn ang="0">
                  <a:pos x="4" y="1246"/>
                </a:cxn>
                <a:cxn ang="0">
                  <a:pos x="4" y="1098"/>
                </a:cxn>
                <a:cxn ang="0">
                  <a:pos x="27" y="954"/>
                </a:cxn>
                <a:cxn ang="0">
                  <a:pos x="71" y="815"/>
                </a:cxn>
                <a:cxn ang="0">
                  <a:pos x="131" y="684"/>
                </a:cxn>
                <a:cxn ang="0">
                  <a:pos x="204" y="560"/>
                </a:cxn>
                <a:cxn ang="0">
                  <a:pos x="284" y="446"/>
                </a:cxn>
                <a:cxn ang="0">
                  <a:pos x="367" y="343"/>
                </a:cxn>
                <a:cxn ang="0">
                  <a:pos x="452" y="251"/>
                </a:cxn>
                <a:cxn ang="0">
                  <a:pos x="532" y="170"/>
                </a:cxn>
                <a:cxn ang="0">
                  <a:pos x="604" y="105"/>
                </a:cxn>
                <a:cxn ang="0">
                  <a:pos x="665" y="55"/>
                </a:cxn>
                <a:cxn ang="0">
                  <a:pos x="709" y="19"/>
                </a:cxn>
                <a:cxn ang="0">
                  <a:pos x="732" y="1"/>
                </a:cxn>
                <a:cxn ang="0">
                  <a:pos x="739" y="1"/>
                </a:cxn>
                <a:cxn ang="0">
                  <a:pos x="763" y="19"/>
                </a:cxn>
                <a:cxn ang="0">
                  <a:pos x="806" y="55"/>
                </a:cxn>
                <a:cxn ang="0">
                  <a:pos x="866" y="105"/>
                </a:cxn>
                <a:cxn ang="0">
                  <a:pos x="939" y="170"/>
                </a:cxn>
                <a:cxn ang="0">
                  <a:pos x="1019" y="251"/>
                </a:cxn>
                <a:cxn ang="0">
                  <a:pos x="1102" y="343"/>
                </a:cxn>
                <a:cxn ang="0">
                  <a:pos x="1187" y="446"/>
                </a:cxn>
                <a:cxn ang="0">
                  <a:pos x="1267" y="560"/>
                </a:cxn>
                <a:cxn ang="0">
                  <a:pos x="1339" y="684"/>
                </a:cxn>
                <a:cxn ang="0">
                  <a:pos x="1400" y="815"/>
                </a:cxn>
                <a:cxn ang="0">
                  <a:pos x="1444" y="954"/>
                </a:cxn>
                <a:cxn ang="0">
                  <a:pos x="1467" y="1098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4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4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39"/>
                  </a:lnTo>
                  <a:lnTo>
                    <a:pt x="835" y="2266"/>
                  </a:lnTo>
                  <a:lnTo>
                    <a:pt x="806" y="2290"/>
                  </a:lnTo>
                  <a:lnTo>
                    <a:pt x="783" y="2309"/>
                  </a:lnTo>
                  <a:lnTo>
                    <a:pt x="763" y="2325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5"/>
                  </a:lnTo>
                  <a:lnTo>
                    <a:pt x="688" y="2309"/>
                  </a:lnTo>
                  <a:lnTo>
                    <a:pt x="665" y="2290"/>
                  </a:lnTo>
                  <a:lnTo>
                    <a:pt x="636" y="2266"/>
                  </a:lnTo>
                  <a:lnTo>
                    <a:pt x="604" y="2239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4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4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8"/>
                  </a:lnTo>
                  <a:lnTo>
                    <a:pt x="13" y="1025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5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4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0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0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4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5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5"/>
                  </a:lnTo>
                  <a:lnTo>
                    <a:pt x="1467" y="1098"/>
                  </a:lnTo>
                  <a:lnTo>
                    <a:pt x="1470" y="1173"/>
                  </a:lnTo>
                </a:path>
              </a:pathLst>
            </a:custGeom>
            <a:gradFill rotWithShape="1">
              <a:gsLst>
                <a:gs pos="0">
                  <a:srgbClr val="53B749"/>
                </a:gs>
                <a:gs pos="100000">
                  <a:srgbClr val="53B749">
                    <a:gamma/>
                    <a:tint val="33333"/>
                    <a:invGamma/>
                  </a:srgbClr>
                </a:gs>
              </a:gsLst>
              <a:lin ang="540000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870" name="Freeform 6"/>
            <p:cNvSpPr>
              <a:spLocks/>
            </p:cNvSpPr>
            <p:nvPr/>
          </p:nvSpPr>
          <p:spPr bwMode="gray">
            <a:xfrm rot="575181">
              <a:off x="1296" y="1584"/>
              <a:ext cx="1749" cy="924"/>
            </a:xfrm>
            <a:custGeom>
              <a:avLst/>
              <a:gdLst/>
              <a:ahLst/>
              <a:cxnLst>
                <a:cxn ang="0">
                  <a:pos x="1451" y="175"/>
                </a:cxn>
                <a:cxn ang="0">
                  <a:pos x="1572" y="277"/>
                </a:cxn>
                <a:cxn ang="0">
                  <a:pos x="1676" y="395"/>
                </a:cxn>
                <a:cxn ang="0">
                  <a:pos x="1763" y="525"/>
                </a:cxn>
                <a:cxn ang="0">
                  <a:pos x="1835" y="660"/>
                </a:cxn>
                <a:cxn ang="0">
                  <a:pos x="1893" y="798"/>
                </a:cxn>
                <a:cxn ang="0">
                  <a:pos x="1940" y="929"/>
                </a:cxn>
                <a:cxn ang="0">
                  <a:pos x="1975" y="1053"/>
                </a:cxn>
                <a:cxn ang="0">
                  <a:pos x="2000" y="1161"/>
                </a:cxn>
                <a:cxn ang="0">
                  <a:pos x="2017" y="1250"/>
                </a:cxn>
                <a:cxn ang="0">
                  <a:pos x="2026" y="1316"/>
                </a:cxn>
                <a:cxn ang="0">
                  <a:pos x="2030" y="1349"/>
                </a:cxn>
                <a:cxn ang="0">
                  <a:pos x="2027" y="1356"/>
                </a:cxn>
                <a:cxn ang="0">
                  <a:pos x="1998" y="1368"/>
                </a:cxn>
                <a:cxn ang="0">
                  <a:pos x="1941" y="1390"/>
                </a:cxn>
                <a:cxn ang="0">
                  <a:pos x="1861" y="1419"/>
                </a:cxn>
                <a:cxn ang="0">
                  <a:pos x="1762" y="1450"/>
                </a:cxn>
                <a:cxn ang="0">
                  <a:pos x="1647" y="1480"/>
                </a:cxn>
                <a:cxn ang="0">
                  <a:pos x="1517" y="1507"/>
                </a:cxn>
                <a:cxn ang="0">
                  <a:pos x="1377" y="1527"/>
                </a:cxn>
                <a:cxn ang="0">
                  <a:pos x="1231" y="1536"/>
                </a:cxn>
                <a:cxn ang="0">
                  <a:pos x="1082" y="1532"/>
                </a:cxn>
                <a:cxn ang="0">
                  <a:pos x="933" y="1511"/>
                </a:cxn>
                <a:cxn ang="0">
                  <a:pos x="788" y="1469"/>
                </a:cxn>
                <a:cxn ang="0">
                  <a:pos x="648" y="1405"/>
                </a:cxn>
                <a:cxn ang="0">
                  <a:pos x="518" y="1313"/>
                </a:cxn>
                <a:cxn ang="0">
                  <a:pos x="405" y="1202"/>
                </a:cxn>
                <a:cxn ang="0">
                  <a:pos x="311" y="1076"/>
                </a:cxn>
                <a:cxn ang="0">
                  <a:pos x="230" y="944"/>
                </a:cxn>
                <a:cxn ang="0">
                  <a:pos x="166" y="806"/>
                </a:cxn>
                <a:cxn ang="0">
                  <a:pos x="114" y="672"/>
                </a:cxn>
                <a:cxn ang="0">
                  <a:pos x="73" y="542"/>
                </a:cxn>
                <a:cxn ang="0">
                  <a:pos x="44" y="427"/>
                </a:cxn>
                <a:cxn ang="0">
                  <a:pos x="22" y="326"/>
                </a:cxn>
                <a:cxn ang="0">
                  <a:pos x="9" y="249"/>
                </a:cxn>
                <a:cxn ang="0">
                  <a:pos x="3" y="199"/>
                </a:cxn>
                <a:cxn ang="0">
                  <a:pos x="0" y="182"/>
                </a:cxn>
                <a:cxn ang="0">
                  <a:pos x="16" y="175"/>
                </a:cxn>
                <a:cxn ang="0">
                  <a:pos x="58" y="157"/>
                </a:cxn>
                <a:cxn ang="0">
                  <a:pos x="127" y="131"/>
                </a:cxn>
                <a:cxn ang="0">
                  <a:pos x="217" y="102"/>
                </a:cxn>
                <a:cxn ang="0">
                  <a:pos x="325" y="70"/>
                </a:cxn>
                <a:cxn ang="0">
                  <a:pos x="449" y="42"/>
                </a:cxn>
                <a:cxn ang="0">
                  <a:pos x="583" y="17"/>
                </a:cxn>
                <a:cxn ang="0">
                  <a:pos x="726" y="2"/>
                </a:cxn>
                <a:cxn ang="0">
                  <a:pos x="875" y="0"/>
                </a:cxn>
                <a:cxn ang="0">
                  <a:pos x="1024" y="11"/>
                </a:cxn>
                <a:cxn ang="0">
                  <a:pos x="1173" y="43"/>
                </a:cxn>
                <a:cxn ang="0">
                  <a:pos x="1314" y="96"/>
                </a:cxn>
              </a:cxnLst>
              <a:rect l="0" t="0" r="r" b="b"/>
              <a:pathLst>
                <a:path w="2032" h="1536">
                  <a:moveTo>
                    <a:pt x="1383" y="131"/>
                  </a:moveTo>
                  <a:lnTo>
                    <a:pt x="1451" y="175"/>
                  </a:lnTo>
                  <a:lnTo>
                    <a:pt x="1514" y="223"/>
                  </a:lnTo>
                  <a:lnTo>
                    <a:pt x="1572" y="277"/>
                  </a:lnTo>
                  <a:lnTo>
                    <a:pt x="1626" y="334"/>
                  </a:lnTo>
                  <a:lnTo>
                    <a:pt x="1676" y="395"/>
                  </a:lnTo>
                  <a:lnTo>
                    <a:pt x="1721" y="459"/>
                  </a:lnTo>
                  <a:lnTo>
                    <a:pt x="1763" y="525"/>
                  </a:lnTo>
                  <a:lnTo>
                    <a:pt x="1801" y="592"/>
                  </a:lnTo>
                  <a:lnTo>
                    <a:pt x="1835" y="660"/>
                  </a:lnTo>
                  <a:lnTo>
                    <a:pt x="1866" y="729"/>
                  </a:lnTo>
                  <a:lnTo>
                    <a:pt x="1893" y="798"/>
                  </a:lnTo>
                  <a:lnTo>
                    <a:pt x="1918" y="865"/>
                  </a:lnTo>
                  <a:lnTo>
                    <a:pt x="1940" y="929"/>
                  </a:lnTo>
                  <a:lnTo>
                    <a:pt x="1957" y="993"/>
                  </a:lnTo>
                  <a:lnTo>
                    <a:pt x="1975" y="1053"/>
                  </a:lnTo>
                  <a:lnTo>
                    <a:pt x="1988" y="1108"/>
                  </a:lnTo>
                  <a:lnTo>
                    <a:pt x="2000" y="1161"/>
                  </a:lnTo>
                  <a:lnTo>
                    <a:pt x="2008" y="1209"/>
                  </a:lnTo>
                  <a:lnTo>
                    <a:pt x="2017" y="1250"/>
                  </a:lnTo>
                  <a:lnTo>
                    <a:pt x="2022" y="1286"/>
                  </a:lnTo>
                  <a:lnTo>
                    <a:pt x="2026" y="1316"/>
                  </a:lnTo>
                  <a:lnTo>
                    <a:pt x="2029" y="1336"/>
                  </a:lnTo>
                  <a:lnTo>
                    <a:pt x="2030" y="1349"/>
                  </a:lnTo>
                  <a:lnTo>
                    <a:pt x="2032" y="1355"/>
                  </a:lnTo>
                  <a:lnTo>
                    <a:pt x="2027" y="1356"/>
                  </a:lnTo>
                  <a:lnTo>
                    <a:pt x="2016" y="1361"/>
                  </a:lnTo>
                  <a:lnTo>
                    <a:pt x="1998" y="1368"/>
                  </a:lnTo>
                  <a:lnTo>
                    <a:pt x="1972" y="1378"/>
                  </a:lnTo>
                  <a:lnTo>
                    <a:pt x="1941" y="1390"/>
                  </a:lnTo>
                  <a:lnTo>
                    <a:pt x="1905" y="1405"/>
                  </a:lnTo>
                  <a:lnTo>
                    <a:pt x="1861" y="1419"/>
                  </a:lnTo>
                  <a:lnTo>
                    <a:pt x="1814" y="1434"/>
                  </a:lnTo>
                  <a:lnTo>
                    <a:pt x="1762" y="1450"/>
                  </a:lnTo>
                  <a:lnTo>
                    <a:pt x="1707" y="1466"/>
                  </a:lnTo>
                  <a:lnTo>
                    <a:pt x="1647" y="1480"/>
                  </a:lnTo>
                  <a:lnTo>
                    <a:pt x="1583" y="1495"/>
                  </a:lnTo>
                  <a:lnTo>
                    <a:pt x="1517" y="1507"/>
                  </a:lnTo>
                  <a:lnTo>
                    <a:pt x="1448" y="1518"/>
                  </a:lnTo>
                  <a:lnTo>
                    <a:pt x="1377" y="1527"/>
                  </a:lnTo>
                  <a:lnTo>
                    <a:pt x="1305" y="1533"/>
                  </a:lnTo>
                  <a:lnTo>
                    <a:pt x="1231" y="1536"/>
                  </a:lnTo>
                  <a:lnTo>
                    <a:pt x="1157" y="1536"/>
                  </a:lnTo>
                  <a:lnTo>
                    <a:pt x="1082" y="1532"/>
                  </a:lnTo>
                  <a:lnTo>
                    <a:pt x="1008" y="1524"/>
                  </a:lnTo>
                  <a:lnTo>
                    <a:pt x="933" y="1511"/>
                  </a:lnTo>
                  <a:lnTo>
                    <a:pt x="859" y="1494"/>
                  </a:lnTo>
                  <a:lnTo>
                    <a:pt x="788" y="1469"/>
                  </a:lnTo>
                  <a:lnTo>
                    <a:pt x="716" y="1440"/>
                  </a:lnTo>
                  <a:lnTo>
                    <a:pt x="648" y="1405"/>
                  </a:lnTo>
                  <a:lnTo>
                    <a:pt x="580" y="1361"/>
                  </a:lnTo>
                  <a:lnTo>
                    <a:pt x="518" y="1313"/>
                  </a:lnTo>
                  <a:lnTo>
                    <a:pt x="459" y="1259"/>
                  </a:lnTo>
                  <a:lnTo>
                    <a:pt x="405" y="1202"/>
                  </a:lnTo>
                  <a:lnTo>
                    <a:pt x="356" y="1141"/>
                  </a:lnTo>
                  <a:lnTo>
                    <a:pt x="311" y="1076"/>
                  </a:lnTo>
                  <a:lnTo>
                    <a:pt x="268" y="1011"/>
                  </a:lnTo>
                  <a:lnTo>
                    <a:pt x="230" y="944"/>
                  </a:lnTo>
                  <a:lnTo>
                    <a:pt x="197" y="875"/>
                  </a:lnTo>
                  <a:lnTo>
                    <a:pt x="166" y="806"/>
                  </a:lnTo>
                  <a:lnTo>
                    <a:pt x="138" y="738"/>
                  </a:lnTo>
                  <a:lnTo>
                    <a:pt x="114" y="672"/>
                  </a:lnTo>
                  <a:lnTo>
                    <a:pt x="92" y="607"/>
                  </a:lnTo>
                  <a:lnTo>
                    <a:pt x="73" y="542"/>
                  </a:lnTo>
                  <a:lnTo>
                    <a:pt x="57" y="482"/>
                  </a:lnTo>
                  <a:lnTo>
                    <a:pt x="44" y="427"/>
                  </a:lnTo>
                  <a:lnTo>
                    <a:pt x="32" y="375"/>
                  </a:lnTo>
                  <a:lnTo>
                    <a:pt x="22" y="326"/>
                  </a:lnTo>
                  <a:lnTo>
                    <a:pt x="15" y="286"/>
                  </a:lnTo>
                  <a:lnTo>
                    <a:pt x="9" y="249"/>
                  </a:lnTo>
                  <a:lnTo>
                    <a:pt x="4" y="220"/>
                  </a:lnTo>
                  <a:lnTo>
                    <a:pt x="3" y="199"/>
                  </a:lnTo>
                  <a:lnTo>
                    <a:pt x="0" y="186"/>
                  </a:lnTo>
                  <a:lnTo>
                    <a:pt x="0" y="182"/>
                  </a:lnTo>
                  <a:lnTo>
                    <a:pt x="4" y="179"/>
                  </a:lnTo>
                  <a:lnTo>
                    <a:pt x="16" y="175"/>
                  </a:lnTo>
                  <a:lnTo>
                    <a:pt x="33" y="167"/>
                  </a:lnTo>
                  <a:lnTo>
                    <a:pt x="58" y="157"/>
                  </a:lnTo>
                  <a:lnTo>
                    <a:pt x="90" y="145"/>
                  </a:lnTo>
                  <a:lnTo>
                    <a:pt x="127" y="131"/>
                  </a:lnTo>
                  <a:lnTo>
                    <a:pt x="169" y="116"/>
                  </a:lnTo>
                  <a:lnTo>
                    <a:pt x="217" y="102"/>
                  </a:lnTo>
                  <a:lnTo>
                    <a:pt x="270" y="86"/>
                  </a:lnTo>
                  <a:lnTo>
                    <a:pt x="325" y="70"/>
                  </a:lnTo>
                  <a:lnTo>
                    <a:pt x="385" y="55"/>
                  </a:lnTo>
                  <a:lnTo>
                    <a:pt x="449" y="42"/>
                  </a:lnTo>
                  <a:lnTo>
                    <a:pt x="515" y="29"/>
                  </a:lnTo>
                  <a:lnTo>
                    <a:pt x="583" y="17"/>
                  </a:lnTo>
                  <a:lnTo>
                    <a:pt x="653" y="8"/>
                  </a:lnTo>
                  <a:lnTo>
                    <a:pt x="726" y="2"/>
                  </a:lnTo>
                  <a:lnTo>
                    <a:pt x="801" y="0"/>
                  </a:lnTo>
                  <a:lnTo>
                    <a:pt x="875" y="0"/>
                  </a:lnTo>
                  <a:lnTo>
                    <a:pt x="949" y="4"/>
                  </a:lnTo>
                  <a:lnTo>
                    <a:pt x="1024" y="11"/>
                  </a:lnTo>
                  <a:lnTo>
                    <a:pt x="1098" y="24"/>
                  </a:lnTo>
                  <a:lnTo>
                    <a:pt x="1173" y="43"/>
                  </a:lnTo>
                  <a:lnTo>
                    <a:pt x="1244" y="67"/>
                  </a:lnTo>
                  <a:lnTo>
                    <a:pt x="1314" y="96"/>
                  </a:lnTo>
                  <a:lnTo>
                    <a:pt x="1383" y="131"/>
                  </a:lnTo>
                </a:path>
              </a:pathLst>
            </a:custGeom>
            <a:gradFill rotWithShape="1">
              <a:gsLst>
                <a:gs pos="0">
                  <a:srgbClr val="00B1F0"/>
                </a:gs>
                <a:gs pos="100000">
                  <a:srgbClr val="00B1F0">
                    <a:gamma/>
                    <a:tint val="33333"/>
                    <a:invGamma/>
                  </a:srgbClr>
                </a:gs>
              </a:gsLst>
              <a:lin ang="270000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871" name="Freeform 7"/>
            <p:cNvSpPr>
              <a:spLocks/>
            </p:cNvSpPr>
            <p:nvPr/>
          </p:nvSpPr>
          <p:spPr bwMode="gray">
            <a:xfrm rot="-480829">
              <a:off x="1292" y="2482"/>
              <a:ext cx="1760" cy="926"/>
            </a:xfrm>
            <a:custGeom>
              <a:avLst/>
              <a:gdLst/>
              <a:ahLst/>
              <a:cxnLst>
                <a:cxn ang="0">
                  <a:pos x="717" y="96"/>
                </a:cxn>
                <a:cxn ang="0">
                  <a:pos x="860" y="43"/>
                </a:cxn>
                <a:cxn ang="0">
                  <a:pos x="1008" y="11"/>
                </a:cxn>
                <a:cxn ang="0">
                  <a:pos x="1157" y="0"/>
                </a:cxn>
                <a:cxn ang="0">
                  <a:pos x="1306" y="3"/>
                </a:cxn>
                <a:cxn ang="0">
                  <a:pos x="1449" y="17"/>
                </a:cxn>
                <a:cxn ang="0">
                  <a:pos x="1583" y="42"/>
                </a:cxn>
                <a:cxn ang="0">
                  <a:pos x="1707" y="70"/>
                </a:cxn>
                <a:cxn ang="0">
                  <a:pos x="1815" y="102"/>
                </a:cxn>
                <a:cxn ang="0">
                  <a:pos x="1905" y="131"/>
                </a:cxn>
                <a:cxn ang="0">
                  <a:pos x="1972" y="157"/>
                </a:cxn>
                <a:cxn ang="0">
                  <a:pos x="2016" y="175"/>
                </a:cxn>
                <a:cxn ang="0">
                  <a:pos x="2032" y="182"/>
                </a:cxn>
                <a:cxn ang="0">
                  <a:pos x="2029" y="200"/>
                </a:cxn>
                <a:cxn ang="0">
                  <a:pos x="2022" y="249"/>
                </a:cxn>
                <a:cxn ang="0">
                  <a:pos x="2009" y="326"/>
                </a:cxn>
                <a:cxn ang="0">
                  <a:pos x="1989" y="427"/>
                </a:cxn>
                <a:cxn ang="0">
                  <a:pos x="1958" y="542"/>
                </a:cxn>
                <a:cxn ang="0">
                  <a:pos x="1919" y="672"/>
                </a:cxn>
                <a:cxn ang="0">
                  <a:pos x="1866" y="806"/>
                </a:cxn>
                <a:cxn ang="0">
                  <a:pos x="1802" y="944"/>
                </a:cxn>
                <a:cxn ang="0">
                  <a:pos x="1722" y="1076"/>
                </a:cxn>
                <a:cxn ang="0">
                  <a:pos x="1627" y="1202"/>
                </a:cxn>
                <a:cxn ang="0">
                  <a:pos x="1514" y="1313"/>
                </a:cxn>
                <a:cxn ang="0">
                  <a:pos x="1383" y="1405"/>
                </a:cxn>
                <a:cxn ang="0">
                  <a:pos x="1245" y="1469"/>
                </a:cxn>
                <a:cxn ang="0">
                  <a:pos x="1099" y="1511"/>
                </a:cxn>
                <a:cxn ang="0">
                  <a:pos x="950" y="1532"/>
                </a:cxn>
                <a:cxn ang="0">
                  <a:pos x="801" y="1536"/>
                </a:cxn>
                <a:cxn ang="0">
                  <a:pos x="654" y="1527"/>
                </a:cxn>
                <a:cxn ang="0">
                  <a:pos x="515" y="1507"/>
                </a:cxn>
                <a:cxn ang="0">
                  <a:pos x="385" y="1481"/>
                </a:cxn>
                <a:cxn ang="0">
                  <a:pos x="270" y="1450"/>
                </a:cxn>
                <a:cxn ang="0">
                  <a:pos x="170" y="1419"/>
                </a:cxn>
                <a:cxn ang="0">
                  <a:pos x="91" y="1390"/>
                </a:cxn>
                <a:cxn ang="0">
                  <a:pos x="34" y="1368"/>
                </a:cxn>
                <a:cxn ang="0">
                  <a:pos x="5" y="1357"/>
                </a:cxn>
                <a:cxn ang="0">
                  <a:pos x="0" y="1349"/>
                </a:cxn>
                <a:cxn ang="0">
                  <a:pos x="5" y="1316"/>
                </a:cxn>
                <a:cxn ang="0">
                  <a:pos x="15" y="1250"/>
                </a:cxn>
                <a:cxn ang="0">
                  <a:pos x="33" y="1161"/>
                </a:cxn>
                <a:cxn ang="0">
                  <a:pos x="57" y="1053"/>
                </a:cxn>
                <a:cxn ang="0">
                  <a:pos x="92" y="929"/>
                </a:cxn>
                <a:cxn ang="0">
                  <a:pos x="139" y="798"/>
                </a:cxn>
                <a:cxn ang="0">
                  <a:pos x="197" y="661"/>
                </a:cxn>
                <a:cxn ang="0">
                  <a:pos x="269" y="525"/>
                </a:cxn>
                <a:cxn ang="0">
                  <a:pos x="356" y="395"/>
                </a:cxn>
                <a:cxn ang="0">
                  <a:pos x="460" y="277"/>
                </a:cxn>
                <a:cxn ang="0">
                  <a:pos x="581" y="175"/>
                </a:cxn>
              </a:cxnLst>
              <a:rect l="0" t="0" r="r" b="b"/>
              <a:pathLst>
                <a:path w="2032" h="1536">
                  <a:moveTo>
                    <a:pt x="648" y="131"/>
                  </a:moveTo>
                  <a:lnTo>
                    <a:pt x="717" y="96"/>
                  </a:lnTo>
                  <a:lnTo>
                    <a:pt x="788" y="67"/>
                  </a:lnTo>
                  <a:lnTo>
                    <a:pt x="860" y="43"/>
                  </a:lnTo>
                  <a:lnTo>
                    <a:pt x="934" y="24"/>
                  </a:lnTo>
                  <a:lnTo>
                    <a:pt x="1008" y="11"/>
                  </a:lnTo>
                  <a:lnTo>
                    <a:pt x="1083" y="4"/>
                  </a:lnTo>
                  <a:lnTo>
                    <a:pt x="1157" y="0"/>
                  </a:lnTo>
                  <a:lnTo>
                    <a:pt x="1232" y="0"/>
                  </a:lnTo>
                  <a:lnTo>
                    <a:pt x="1306" y="3"/>
                  </a:lnTo>
                  <a:lnTo>
                    <a:pt x="1377" y="8"/>
                  </a:lnTo>
                  <a:lnTo>
                    <a:pt x="1449" y="17"/>
                  </a:lnTo>
                  <a:lnTo>
                    <a:pt x="1517" y="29"/>
                  </a:lnTo>
                  <a:lnTo>
                    <a:pt x="1583" y="42"/>
                  </a:lnTo>
                  <a:lnTo>
                    <a:pt x="1647" y="55"/>
                  </a:lnTo>
                  <a:lnTo>
                    <a:pt x="1707" y="70"/>
                  </a:lnTo>
                  <a:lnTo>
                    <a:pt x="1762" y="86"/>
                  </a:lnTo>
                  <a:lnTo>
                    <a:pt x="1815" y="102"/>
                  </a:lnTo>
                  <a:lnTo>
                    <a:pt x="1862" y="116"/>
                  </a:lnTo>
                  <a:lnTo>
                    <a:pt x="1905" y="131"/>
                  </a:lnTo>
                  <a:lnTo>
                    <a:pt x="1942" y="146"/>
                  </a:lnTo>
                  <a:lnTo>
                    <a:pt x="1972" y="157"/>
                  </a:lnTo>
                  <a:lnTo>
                    <a:pt x="1999" y="167"/>
                  </a:lnTo>
                  <a:lnTo>
                    <a:pt x="2016" y="175"/>
                  </a:lnTo>
                  <a:lnTo>
                    <a:pt x="2028" y="179"/>
                  </a:lnTo>
                  <a:lnTo>
                    <a:pt x="2032" y="182"/>
                  </a:lnTo>
                  <a:lnTo>
                    <a:pt x="2031" y="186"/>
                  </a:lnTo>
                  <a:lnTo>
                    <a:pt x="2029" y="200"/>
                  </a:lnTo>
                  <a:lnTo>
                    <a:pt x="2026" y="220"/>
                  </a:lnTo>
                  <a:lnTo>
                    <a:pt x="2022" y="249"/>
                  </a:lnTo>
                  <a:lnTo>
                    <a:pt x="2018" y="286"/>
                  </a:lnTo>
                  <a:lnTo>
                    <a:pt x="2009" y="326"/>
                  </a:lnTo>
                  <a:lnTo>
                    <a:pt x="2000" y="375"/>
                  </a:lnTo>
                  <a:lnTo>
                    <a:pt x="1989" y="427"/>
                  </a:lnTo>
                  <a:lnTo>
                    <a:pt x="1975" y="483"/>
                  </a:lnTo>
                  <a:lnTo>
                    <a:pt x="1958" y="542"/>
                  </a:lnTo>
                  <a:lnTo>
                    <a:pt x="1940" y="607"/>
                  </a:lnTo>
                  <a:lnTo>
                    <a:pt x="1919" y="672"/>
                  </a:lnTo>
                  <a:lnTo>
                    <a:pt x="1894" y="738"/>
                  </a:lnTo>
                  <a:lnTo>
                    <a:pt x="1866" y="806"/>
                  </a:lnTo>
                  <a:lnTo>
                    <a:pt x="1835" y="875"/>
                  </a:lnTo>
                  <a:lnTo>
                    <a:pt x="1802" y="944"/>
                  </a:lnTo>
                  <a:lnTo>
                    <a:pt x="1764" y="1011"/>
                  </a:lnTo>
                  <a:lnTo>
                    <a:pt x="1722" y="1076"/>
                  </a:lnTo>
                  <a:lnTo>
                    <a:pt x="1676" y="1141"/>
                  </a:lnTo>
                  <a:lnTo>
                    <a:pt x="1627" y="1202"/>
                  </a:lnTo>
                  <a:lnTo>
                    <a:pt x="1573" y="1259"/>
                  </a:lnTo>
                  <a:lnTo>
                    <a:pt x="1514" y="1313"/>
                  </a:lnTo>
                  <a:lnTo>
                    <a:pt x="1452" y="1361"/>
                  </a:lnTo>
                  <a:lnTo>
                    <a:pt x="1383" y="1405"/>
                  </a:lnTo>
                  <a:lnTo>
                    <a:pt x="1315" y="1440"/>
                  </a:lnTo>
                  <a:lnTo>
                    <a:pt x="1245" y="1469"/>
                  </a:lnTo>
                  <a:lnTo>
                    <a:pt x="1173" y="1494"/>
                  </a:lnTo>
                  <a:lnTo>
                    <a:pt x="1099" y="1511"/>
                  </a:lnTo>
                  <a:lnTo>
                    <a:pt x="1024" y="1524"/>
                  </a:lnTo>
                  <a:lnTo>
                    <a:pt x="950" y="1532"/>
                  </a:lnTo>
                  <a:lnTo>
                    <a:pt x="876" y="1536"/>
                  </a:lnTo>
                  <a:lnTo>
                    <a:pt x="801" y="1536"/>
                  </a:lnTo>
                  <a:lnTo>
                    <a:pt x="727" y="1533"/>
                  </a:lnTo>
                  <a:lnTo>
                    <a:pt x="654" y="1527"/>
                  </a:lnTo>
                  <a:lnTo>
                    <a:pt x="584" y="1518"/>
                  </a:lnTo>
                  <a:lnTo>
                    <a:pt x="515" y="1507"/>
                  </a:lnTo>
                  <a:lnTo>
                    <a:pt x="450" y="1495"/>
                  </a:lnTo>
                  <a:lnTo>
                    <a:pt x="385" y="1481"/>
                  </a:lnTo>
                  <a:lnTo>
                    <a:pt x="326" y="1466"/>
                  </a:lnTo>
                  <a:lnTo>
                    <a:pt x="270" y="1450"/>
                  </a:lnTo>
                  <a:lnTo>
                    <a:pt x="218" y="1434"/>
                  </a:lnTo>
                  <a:lnTo>
                    <a:pt x="170" y="1419"/>
                  </a:lnTo>
                  <a:lnTo>
                    <a:pt x="127" y="1405"/>
                  </a:lnTo>
                  <a:lnTo>
                    <a:pt x="91" y="1390"/>
                  </a:lnTo>
                  <a:lnTo>
                    <a:pt x="59" y="1378"/>
                  </a:lnTo>
                  <a:lnTo>
                    <a:pt x="34" y="1368"/>
                  </a:lnTo>
                  <a:lnTo>
                    <a:pt x="16" y="1361"/>
                  </a:lnTo>
                  <a:lnTo>
                    <a:pt x="5" y="1357"/>
                  </a:lnTo>
                  <a:lnTo>
                    <a:pt x="0" y="1355"/>
                  </a:lnTo>
                  <a:lnTo>
                    <a:pt x="0" y="1349"/>
                  </a:lnTo>
                  <a:lnTo>
                    <a:pt x="3" y="1336"/>
                  </a:lnTo>
                  <a:lnTo>
                    <a:pt x="5" y="1316"/>
                  </a:lnTo>
                  <a:lnTo>
                    <a:pt x="9" y="1287"/>
                  </a:lnTo>
                  <a:lnTo>
                    <a:pt x="15" y="1250"/>
                  </a:lnTo>
                  <a:lnTo>
                    <a:pt x="22" y="1209"/>
                  </a:lnTo>
                  <a:lnTo>
                    <a:pt x="33" y="1161"/>
                  </a:lnTo>
                  <a:lnTo>
                    <a:pt x="44" y="1109"/>
                  </a:lnTo>
                  <a:lnTo>
                    <a:pt x="57" y="1053"/>
                  </a:lnTo>
                  <a:lnTo>
                    <a:pt x="73" y="993"/>
                  </a:lnTo>
                  <a:lnTo>
                    <a:pt x="92" y="929"/>
                  </a:lnTo>
                  <a:lnTo>
                    <a:pt x="114" y="865"/>
                  </a:lnTo>
                  <a:lnTo>
                    <a:pt x="139" y="798"/>
                  </a:lnTo>
                  <a:lnTo>
                    <a:pt x="167" y="729"/>
                  </a:lnTo>
                  <a:lnTo>
                    <a:pt x="197" y="661"/>
                  </a:lnTo>
                  <a:lnTo>
                    <a:pt x="231" y="592"/>
                  </a:lnTo>
                  <a:lnTo>
                    <a:pt x="269" y="525"/>
                  </a:lnTo>
                  <a:lnTo>
                    <a:pt x="311" y="459"/>
                  </a:lnTo>
                  <a:lnTo>
                    <a:pt x="356" y="395"/>
                  </a:lnTo>
                  <a:lnTo>
                    <a:pt x="406" y="334"/>
                  </a:lnTo>
                  <a:lnTo>
                    <a:pt x="460" y="277"/>
                  </a:lnTo>
                  <a:lnTo>
                    <a:pt x="518" y="223"/>
                  </a:lnTo>
                  <a:lnTo>
                    <a:pt x="581" y="175"/>
                  </a:lnTo>
                  <a:lnTo>
                    <a:pt x="648" y="131"/>
                  </a:lnTo>
                </a:path>
              </a:pathLst>
            </a:custGeom>
            <a:gradFill rotWithShape="1">
              <a:gsLst>
                <a:gs pos="0">
                  <a:srgbClr val="BC61CB"/>
                </a:gs>
                <a:gs pos="100000">
                  <a:srgbClr val="BC61CB">
                    <a:gamma/>
                    <a:tint val="33333"/>
                    <a:invGamma/>
                  </a:srgbClr>
                </a:gs>
              </a:gsLst>
              <a:lin ang="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872" name="Freeform 8"/>
            <p:cNvSpPr>
              <a:spLocks/>
            </p:cNvSpPr>
            <p:nvPr/>
          </p:nvSpPr>
          <p:spPr bwMode="gray">
            <a:xfrm>
              <a:off x="2352" y="2462"/>
              <a:ext cx="960" cy="1618"/>
            </a:xfrm>
            <a:custGeom>
              <a:avLst/>
              <a:gdLst/>
              <a:ahLst/>
              <a:cxnLst>
                <a:cxn ang="0">
                  <a:pos x="1467" y="1246"/>
                </a:cxn>
                <a:cxn ang="0">
                  <a:pos x="1444" y="1390"/>
                </a:cxn>
                <a:cxn ang="0">
                  <a:pos x="1400" y="1529"/>
                </a:cxn>
                <a:cxn ang="0">
                  <a:pos x="1339" y="1662"/>
                </a:cxn>
                <a:cxn ang="0">
                  <a:pos x="1267" y="1784"/>
                </a:cxn>
                <a:cxn ang="0">
                  <a:pos x="1187" y="1898"/>
                </a:cxn>
                <a:cxn ang="0">
                  <a:pos x="1102" y="2002"/>
                </a:cxn>
                <a:cxn ang="0">
                  <a:pos x="1019" y="2094"/>
                </a:cxn>
                <a:cxn ang="0">
                  <a:pos x="939" y="2174"/>
                </a:cxn>
                <a:cxn ang="0">
                  <a:pos x="866" y="2240"/>
                </a:cxn>
                <a:cxn ang="0">
                  <a:pos x="806" y="2291"/>
                </a:cxn>
                <a:cxn ang="0">
                  <a:pos x="763" y="2326"/>
                </a:cxn>
                <a:cxn ang="0">
                  <a:pos x="739" y="2343"/>
                </a:cxn>
                <a:cxn ang="0">
                  <a:pos x="732" y="2343"/>
                </a:cxn>
                <a:cxn ang="0">
                  <a:pos x="709" y="2326"/>
                </a:cxn>
                <a:cxn ang="0">
                  <a:pos x="665" y="2291"/>
                </a:cxn>
                <a:cxn ang="0">
                  <a:pos x="604" y="2240"/>
                </a:cxn>
                <a:cxn ang="0">
                  <a:pos x="532" y="2174"/>
                </a:cxn>
                <a:cxn ang="0">
                  <a:pos x="452" y="2094"/>
                </a:cxn>
                <a:cxn ang="0">
                  <a:pos x="367" y="2002"/>
                </a:cxn>
                <a:cxn ang="0">
                  <a:pos x="284" y="1898"/>
                </a:cxn>
                <a:cxn ang="0">
                  <a:pos x="204" y="1784"/>
                </a:cxn>
                <a:cxn ang="0">
                  <a:pos x="131" y="1662"/>
                </a:cxn>
                <a:cxn ang="0">
                  <a:pos x="71" y="1529"/>
                </a:cxn>
                <a:cxn ang="0">
                  <a:pos x="27" y="1390"/>
                </a:cxn>
                <a:cxn ang="0">
                  <a:pos x="4" y="1246"/>
                </a:cxn>
                <a:cxn ang="0">
                  <a:pos x="4" y="1099"/>
                </a:cxn>
                <a:cxn ang="0">
                  <a:pos x="27" y="954"/>
                </a:cxn>
                <a:cxn ang="0">
                  <a:pos x="71" y="816"/>
                </a:cxn>
                <a:cxn ang="0">
                  <a:pos x="131" y="684"/>
                </a:cxn>
                <a:cxn ang="0">
                  <a:pos x="204" y="560"/>
                </a:cxn>
                <a:cxn ang="0">
                  <a:pos x="284" y="446"/>
                </a:cxn>
                <a:cxn ang="0">
                  <a:pos x="367" y="343"/>
                </a:cxn>
                <a:cxn ang="0">
                  <a:pos x="452" y="251"/>
                </a:cxn>
                <a:cxn ang="0">
                  <a:pos x="532" y="171"/>
                </a:cxn>
                <a:cxn ang="0">
                  <a:pos x="604" y="105"/>
                </a:cxn>
                <a:cxn ang="0">
                  <a:pos x="665" y="55"/>
                </a:cxn>
                <a:cxn ang="0">
                  <a:pos x="709" y="19"/>
                </a:cxn>
                <a:cxn ang="0">
                  <a:pos x="732" y="1"/>
                </a:cxn>
                <a:cxn ang="0">
                  <a:pos x="739" y="1"/>
                </a:cxn>
                <a:cxn ang="0">
                  <a:pos x="763" y="19"/>
                </a:cxn>
                <a:cxn ang="0">
                  <a:pos x="806" y="55"/>
                </a:cxn>
                <a:cxn ang="0">
                  <a:pos x="866" y="105"/>
                </a:cxn>
                <a:cxn ang="0">
                  <a:pos x="939" y="171"/>
                </a:cxn>
                <a:cxn ang="0">
                  <a:pos x="1019" y="251"/>
                </a:cxn>
                <a:cxn ang="0">
                  <a:pos x="1102" y="343"/>
                </a:cxn>
                <a:cxn ang="0">
                  <a:pos x="1187" y="446"/>
                </a:cxn>
                <a:cxn ang="0">
                  <a:pos x="1267" y="560"/>
                </a:cxn>
                <a:cxn ang="0">
                  <a:pos x="1339" y="684"/>
                </a:cxn>
                <a:cxn ang="0">
                  <a:pos x="1400" y="816"/>
                </a:cxn>
                <a:cxn ang="0">
                  <a:pos x="1444" y="954"/>
                </a:cxn>
                <a:cxn ang="0">
                  <a:pos x="1467" y="1099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5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5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40"/>
                  </a:lnTo>
                  <a:lnTo>
                    <a:pt x="835" y="2266"/>
                  </a:lnTo>
                  <a:lnTo>
                    <a:pt x="806" y="2291"/>
                  </a:lnTo>
                  <a:lnTo>
                    <a:pt x="783" y="2310"/>
                  </a:lnTo>
                  <a:lnTo>
                    <a:pt x="763" y="2326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6"/>
                  </a:lnTo>
                  <a:lnTo>
                    <a:pt x="688" y="2310"/>
                  </a:lnTo>
                  <a:lnTo>
                    <a:pt x="665" y="2291"/>
                  </a:lnTo>
                  <a:lnTo>
                    <a:pt x="636" y="2266"/>
                  </a:lnTo>
                  <a:lnTo>
                    <a:pt x="604" y="2240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5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5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9"/>
                  </a:lnTo>
                  <a:lnTo>
                    <a:pt x="13" y="1026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6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5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1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1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5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6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6"/>
                  </a:lnTo>
                  <a:lnTo>
                    <a:pt x="1467" y="1099"/>
                  </a:lnTo>
                  <a:lnTo>
                    <a:pt x="1470" y="1173"/>
                  </a:lnTo>
                </a:path>
              </a:pathLst>
            </a:custGeom>
            <a:gradFill rotWithShape="1">
              <a:gsLst>
                <a:gs pos="0">
                  <a:srgbClr val="FF0066">
                    <a:gamma/>
                    <a:tint val="33333"/>
                    <a:invGamma/>
                  </a:srgbClr>
                </a:gs>
                <a:gs pos="100000">
                  <a:srgbClr val="FF0066"/>
                </a:gs>
              </a:gsLst>
              <a:lin ang="540000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873" name="Freeform 9"/>
            <p:cNvSpPr>
              <a:spLocks/>
            </p:cNvSpPr>
            <p:nvPr/>
          </p:nvSpPr>
          <p:spPr bwMode="gray">
            <a:xfrm rot="521906">
              <a:off x="2684" y="2537"/>
              <a:ext cx="1680" cy="864"/>
            </a:xfrm>
            <a:custGeom>
              <a:avLst/>
              <a:gdLst/>
              <a:ahLst/>
              <a:cxnLst>
                <a:cxn ang="0">
                  <a:pos x="1451" y="175"/>
                </a:cxn>
                <a:cxn ang="0">
                  <a:pos x="1572" y="277"/>
                </a:cxn>
                <a:cxn ang="0">
                  <a:pos x="1676" y="395"/>
                </a:cxn>
                <a:cxn ang="0">
                  <a:pos x="1763" y="525"/>
                </a:cxn>
                <a:cxn ang="0">
                  <a:pos x="1835" y="661"/>
                </a:cxn>
                <a:cxn ang="0">
                  <a:pos x="1893" y="798"/>
                </a:cxn>
                <a:cxn ang="0">
                  <a:pos x="1940" y="929"/>
                </a:cxn>
                <a:cxn ang="0">
                  <a:pos x="1975" y="1053"/>
                </a:cxn>
                <a:cxn ang="0">
                  <a:pos x="2000" y="1161"/>
                </a:cxn>
                <a:cxn ang="0">
                  <a:pos x="2017" y="1250"/>
                </a:cxn>
                <a:cxn ang="0">
                  <a:pos x="2026" y="1316"/>
                </a:cxn>
                <a:cxn ang="0">
                  <a:pos x="2030" y="1349"/>
                </a:cxn>
                <a:cxn ang="0">
                  <a:pos x="2027" y="1357"/>
                </a:cxn>
                <a:cxn ang="0">
                  <a:pos x="1998" y="1368"/>
                </a:cxn>
                <a:cxn ang="0">
                  <a:pos x="1941" y="1390"/>
                </a:cxn>
                <a:cxn ang="0">
                  <a:pos x="1861" y="1419"/>
                </a:cxn>
                <a:cxn ang="0">
                  <a:pos x="1762" y="1450"/>
                </a:cxn>
                <a:cxn ang="0">
                  <a:pos x="1647" y="1481"/>
                </a:cxn>
                <a:cxn ang="0">
                  <a:pos x="1517" y="1507"/>
                </a:cxn>
                <a:cxn ang="0">
                  <a:pos x="1377" y="1527"/>
                </a:cxn>
                <a:cxn ang="0">
                  <a:pos x="1231" y="1536"/>
                </a:cxn>
                <a:cxn ang="0">
                  <a:pos x="1082" y="1532"/>
                </a:cxn>
                <a:cxn ang="0">
                  <a:pos x="933" y="1511"/>
                </a:cxn>
                <a:cxn ang="0">
                  <a:pos x="787" y="1469"/>
                </a:cxn>
                <a:cxn ang="0">
                  <a:pos x="647" y="1405"/>
                </a:cxn>
                <a:cxn ang="0">
                  <a:pos x="518" y="1313"/>
                </a:cxn>
                <a:cxn ang="0">
                  <a:pos x="405" y="1202"/>
                </a:cxn>
                <a:cxn ang="0">
                  <a:pos x="311" y="1076"/>
                </a:cxn>
                <a:cxn ang="0">
                  <a:pos x="230" y="944"/>
                </a:cxn>
                <a:cxn ang="0">
                  <a:pos x="166" y="806"/>
                </a:cxn>
                <a:cxn ang="0">
                  <a:pos x="114" y="672"/>
                </a:cxn>
                <a:cxn ang="0">
                  <a:pos x="73" y="542"/>
                </a:cxn>
                <a:cxn ang="0">
                  <a:pos x="44" y="427"/>
                </a:cxn>
                <a:cxn ang="0">
                  <a:pos x="22" y="326"/>
                </a:cxn>
                <a:cxn ang="0">
                  <a:pos x="9" y="249"/>
                </a:cxn>
                <a:cxn ang="0">
                  <a:pos x="3" y="200"/>
                </a:cxn>
                <a:cxn ang="0">
                  <a:pos x="0" y="182"/>
                </a:cxn>
                <a:cxn ang="0">
                  <a:pos x="16" y="175"/>
                </a:cxn>
                <a:cxn ang="0">
                  <a:pos x="58" y="157"/>
                </a:cxn>
                <a:cxn ang="0">
                  <a:pos x="127" y="131"/>
                </a:cxn>
                <a:cxn ang="0">
                  <a:pos x="217" y="102"/>
                </a:cxn>
                <a:cxn ang="0">
                  <a:pos x="325" y="70"/>
                </a:cxn>
                <a:cxn ang="0">
                  <a:pos x="449" y="42"/>
                </a:cxn>
                <a:cxn ang="0">
                  <a:pos x="583" y="17"/>
                </a:cxn>
                <a:cxn ang="0">
                  <a:pos x="726" y="3"/>
                </a:cxn>
                <a:cxn ang="0">
                  <a:pos x="875" y="0"/>
                </a:cxn>
                <a:cxn ang="0">
                  <a:pos x="1024" y="11"/>
                </a:cxn>
                <a:cxn ang="0">
                  <a:pos x="1173" y="43"/>
                </a:cxn>
                <a:cxn ang="0">
                  <a:pos x="1314" y="96"/>
                </a:cxn>
              </a:cxnLst>
              <a:rect l="0" t="0" r="r" b="b"/>
              <a:pathLst>
                <a:path w="2032" h="1536">
                  <a:moveTo>
                    <a:pt x="1383" y="131"/>
                  </a:moveTo>
                  <a:lnTo>
                    <a:pt x="1451" y="175"/>
                  </a:lnTo>
                  <a:lnTo>
                    <a:pt x="1514" y="223"/>
                  </a:lnTo>
                  <a:lnTo>
                    <a:pt x="1572" y="277"/>
                  </a:lnTo>
                  <a:lnTo>
                    <a:pt x="1626" y="334"/>
                  </a:lnTo>
                  <a:lnTo>
                    <a:pt x="1676" y="395"/>
                  </a:lnTo>
                  <a:lnTo>
                    <a:pt x="1721" y="459"/>
                  </a:lnTo>
                  <a:lnTo>
                    <a:pt x="1763" y="525"/>
                  </a:lnTo>
                  <a:lnTo>
                    <a:pt x="1801" y="592"/>
                  </a:lnTo>
                  <a:lnTo>
                    <a:pt x="1835" y="661"/>
                  </a:lnTo>
                  <a:lnTo>
                    <a:pt x="1865" y="729"/>
                  </a:lnTo>
                  <a:lnTo>
                    <a:pt x="1893" y="798"/>
                  </a:lnTo>
                  <a:lnTo>
                    <a:pt x="1918" y="865"/>
                  </a:lnTo>
                  <a:lnTo>
                    <a:pt x="1940" y="929"/>
                  </a:lnTo>
                  <a:lnTo>
                    <a:pt x="1957" y="993"/>
                  </a:lnTo>
                  <a:lnTo>
                    <a:pt x="1975" y="1053"/>
                  </a:lnTo>
                  <a:lnTo>
                    <a:pt x="1988" y="1109"/>
                  </a:lnTo>
                  <a:lnTo>
                    <a:pt x="2000" y="1161"/>
                  </a:lnTo>
                  <a:lnTo>
                    <a:pt x="2008" y="1209"/>
                  </a:lnTo>
                  <a:lnTo>
                    <a:pt x="2017" y="1250"/>
                  </a:lnTo>
                  <a:lnTo>
                    <a:pt x="2021" y="1287"/>
                  </a:lnTo>
                  <a:lnTo>
                    <a:pt x="2026" y="1316"/>
                  </a:lnTo>
                  <a:lnTo>
                    <a:pt x="2029" y="1336"/>
                  </a:lnTo>
                  <a:lnTo>
                    <a:pt x="2030" y="1349"/>
                  </a:lnTo>
                  <a:lnTo>
                    <a:pt x="2032" y="1355"/>
                  </a:lnTo>
                  <a:lnTo>
                    <a:pt x="2027" y="1357"/>
                  </a:lnTo>
                  <a:lnTo>
                    <a:pt x="2016" y="1361"/>
                  </a:lnTo>
                  <a:lnTo>
                    <a:pt x="1998" y="1368"/>
                  </a:lnTo>
                  <a:lnTo>
                    <a:pt x="1972" y="1378"/>
                  </a:lnTo>
                  <a:lnTo>
                    <a:pt x="1941" y="1390"/>
                  </a:lnTo>
                  <a:lnTo>
                    <a:pt x="1905" y="1405"/>
                  </a:lnTo>
                  <a:lnTo>
                    <a:pt x="1861" y="1419"/>
                  </a:lnTo>
                  <a:lnTo>
                    <a:pt x="1814" y="1434"/>
                  </a:lnTo>
                  <a:lnTo>
                    <a:pt x="1762" y="1450"/>
                  </a:lnTo>
                  <a:lnTo>
                    <a:pt x="1706" y="1466"/>
                  </a:lnTo>
                  <a:lnTo>
                    <a:pt x="1647" y="1481"/>
                  </a:lnTo>
                  <a:lnTo>
                    <a:pt x="1582" y="1495"/>
                  </a:lnTo>
                  <a:lnTo>
                    <a:pt x="1517" y="1507"/>
                  </a:lnTo>
                  <a:lnTo>
                    <a:pt x="1448" y="1518"/>
                  </a:lnTo>
                  <a:lnTo>
                    <a:pt x="1377" y="1527"/>
                  </a:lnTo>
                  <a:lnTo>
                    <a:pt x="1305" y="1533"/>
                  </a:lnTo>
                  <a:lnTo>
                    <a:pt x="1231" y="1536"/>
                  </a:lnTo>
                  <a:lnTo>
                    <a:pt x="1157" y="1536"/>
                  </a:lnTo>
                  <a:lnTo>
                    <a:pt x="1082" y="1532"/>
                  </a:lnTo>
                  <a:lnTo>
                    <a:pt x="1008" y="1524"/>
                  </a:lnTo>
                  <a:lnTo>
                    <a:pt x="933" y="1511"/>
                  </a:lnTo>
                  <a:lnTo>
                    <a:pt x="859" y="1494"/>
                  </a:lnTo>
                  <a:lnTo>
                    <a:pt x="787" y="1469"/>
                  </a:lnTo>
                  <a:lnTo>
                    <a:pt x="716" y="1440"/>
                  </a:lnTo>
                  <a:lnTo>
                    <a:pt x="647" y="1405"/>
                  </a:lnTo>
                  <a:lnTo>
                    <a:pt x="580" y="1361"/>
                  </a:lnTo>
                  <a:lnTo>
                    <a:pt x="518" y="1313"/>
                  </a:lnTo>
                  <a:lnTo>
                    <a:pt x="459" y="1259"/>
                  </a:lnTo>
                  <a:lnTo>
                    <a:pt x="405" y="1202"/>
                  </a:lnTo>
                  <a:lnTo>
                    <a:pt x="356" y="1141"/>
                  </a:lnTo>
                  <a:lnTo>
                    <a:pt x="311" y="1076"/>
                  </a:lnTo>
                  <a:lnTo>
                    <a:pt x="268" y="1011"/>
                  </a:lnTo>
                  <a:lnTo>
                    <a:pt x="230" y="944"/>
                  </a:lnTo>
                  <a:lnTo>
                    <a:pt x="197" y="875"/>
                  </a:lnTo>
                  <a:lnTo>
                    <a:pt x="166" y="806"/>
                  </a:lnTo>
                  <a:lnTo>
                    <a:pt x="138" y="738"/>
                  </a:lnTo>
                  <a:lnTo>
                    <a:pt x="114" y="672"/>
                  </a:lnTo>
                  <a:lnTo>
                    <a:pt x="92" y="607"/>
                  </a:lnTo>
                  <a:lnTo>
                    <a:pt x="73" y="542"/>
                  </a:lnTo>
                  <a:lnTo>
                    <a:pt x="57" y="483"/>
                  </a:lnTo>
                  <a:lnTo>
                    <a:pt x="44" y="427"/>
                  </a:lnTo>
                  <a:lnTo>
                    <a:pt x="32" y="375"/>
                  </a:lnTo>
                  <a:lnTo>
                    <a:pt x="22" y="326"/>
                  </a:lnTo>
                  <a:lnTo>
                    <a:pt x="14" y="286"/>
                  </a:lnTo>
                  <a:lnTo>
                    <a:pt x="9" y="249"/>
                  </a:lnTo>
                  <a:lnTo>
                    <a:pt x="4" y="220"/>
                  </a:lnTo>
                  <a:lnTo>
                    <a:pt x="3" y="200"/>
                  </a:lnTo>
                  <a:lnTo>
                    <a:pt x="0" y="186"/>
                  </a:lnTo>
                  <a:lnTo>
                    <a:pt x="0" y="182"/>
                  </a:lnTo>
                  <a:lnTo>
                    <a:pt x="4" y="179"/>
                  </a:lnTo>
                  <a:lnTo>
                    <a:pt x="16" y="175"/>
                  </a:lnTo>
                  <a:lnTo>
                    <a:pt x="33" y="167"/>
                  </a:lnTo>
                  <a:lnTo>
                    <a:pt x="58" y="157"/>
                  </a:lnTo>
                  <a:lnTo>
                    <a:pt x="90" y="146"/>
                  </a:lnTo>
                  <a:lnTo>
                    <a:pt x="127" y="131"/>
                  </a:lnTo>
                  <a:lnTo>
                    <a:pt x="169" y="116"/>
                  </a:lnTo>
                  <a:lnTo>
                    <a:pt x="217" y="102"/>
                  </a:lnTo>
                  <a:lnTo>
                    <a:pt x="270" y="86"/>
                  </a:lnTo>
                  <a:lnTo>
                    <a:pt x="325" y="70"/>
                  </a:lnTo>
                  <a:lnTo>
                    <a:pt x="385" y="55"/>
                  </a:lnTo>
                  <a:lnTo>
                    <a:pt x="449" y="42"/>
                  </a:lnTo>
                  <a:lnTo>
                    <a:pt x="515" y="29"/>
                  </a:lnTo>
                  <a:lnTo>
                    <a:pt x="583" y="17"/>
                  </a:lnTo>
                  <a:lnTo>
                    <a:pt x="653" y="8"/>
                  </a:lnTo>
                  <a:lnTo>
                    <a:pt x="726" y="3"/>
                  </a:lnTo>
                  <a:lnTo>
                    <a:pt x="801" y="0"/>
                  </a:lnTo>
                  <a:lnTo>
                    <a:pt x="875" y="0"/>
                  </a:lnTo>
                  <a:lnTo>
                    <a:pt x="949" y="4"/>
                  </a:lnTo>
                  <a:lnTo>
                    <a:pt x="1024" y="11"/>
                  </a:lnTo>
                  <a:lnTo>
                    <a:pt x="1098" y="24"/>
                  </a:lnTo>
                  <a:lnTo>
                    <a:pt x="1173" y="43"/>
                  </a:lnTo>
                  <a:lnTo>
                    <a:pt x="1244" y="67"/>
                  </a:lnTo>
                  <a:lnTo>
                    <a:pt x="1314" y="96"/>
                  </a:lnTo>
                  <a:lnTo>
                    <a:pt x="1383" y="131"/>
                  </a:lnTo>
                </a:path>
              </a:pathLst>
            </a:custGeom>
            <a:gradFill rotWithShape="1">
              <a:gsLst>
                <a:gs pos="0">
                  <a:srgbClr val="FF7E3D">
                    <a:gamma/>
                    <a:tint val="33333"/>
                    <a:invGamma/>
                  </a:srgbClr>
                </a:gs>
                <a:gs pos="100000">
                  <a:srgbClr val="FF7E3D"/>
                </a:gs>
              </a:gsLst>
              <a:lin ang="270000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874" name="Freeform 10"/>
            <p:cNvSpPr>
              <a:spLocks/>
            </p:cNvSpPr>
            <p:nvPr/>
          </p:nvSpPr>
          <p:spPr bwMode="gray">
            <a:xfrm rot="-468625">
              <a:off x="2736" y="1632"/>
              <a:ext cx="1728" cy="912"/>
            </a:xfrm>
            <a:custGeom>
              <a:avLst/>
              <a:gdLst/>
              <a:ahLst/>
              <a:cxnLst>
                <a:cxn ang="0">
                  <a:pos x="716" y="96"/>
                </a:cxn>
                <a:cxn ang="0">
                  <a:pos x="859" y="43"/>
                </a:cxn>
                <a:cxn ang="0">
                  <a:pos x="1008" y="11"/>
                </a:cxn>
                <a:cxn ang="0">
                  <a:pos x="1157" y="0"/>
                </a:cxn>
                <a:cxn ang="0">
                  <a:pos x="1305" y="3"/>
                </a:cxn>
                <a:cxn ang="0">
                  <a:pos x="1448" y="17"/>
                </a:cxn>
                <a:cxn ang="0">
                  <a:pos x="1582" y="42"/>
                </a:cxn>
                <a:cxn ang="0">
                  <a:pos x="1706" y="70"/>
                </a:cxn>
                <a:cxn ang="0">
                  <a:pos x="1814" y="102"/>
                </a:cxn>
                <a:cxn ang="0">
                  <a:pos x="1905" y="131"/>
                </a:cxn>
                <a:cxn ang="0">
                  <a:pos x="1972" y="157"/>
                </a:cxn>
                <a:cxn ang="0">
                  <a:pos x="2016" y="175"/>
                </a:cxn>
                <a:cxn ang="0">
                  <a:pos x="2032" y="182"/>
                </a:cxn>
                <a:cxn ang="0">
                  <a:pos x="2029" y="200"/>
                </a:cxn>
                <a:cxn ang="0">
                  <a:pos x="2021" y="249"/>
                </a:cxn>
                <a:cxn ang="0">
                  <a:pos x="2008" y="327"/>
                </a:cxn>
                <a:cxn ang="0">
                  <a:pos x="1988" y="427"/>
                </a:cxn>
                <a:cxn ang="0">
                  <a:pos x="1957" y="542"/>
                </a:cxn>
                <a:cxn ang="0">
                  <a:pos x="1918" y="672"/>
                </a:cxn>
                <a:cxn ang="0">
                  <a:pos x="1865" y="807"/>
                </a:cxn>
                <a:cxn ang="0">
                  <a:pos x="1801" y="944"/>
                </a:cxn>
                <a:cxn ang="0">
                  <a:pos x="1721" y="1076"/>
                </a:cxn>
                <a:cxn ang="0">
                  <a:pos x="1626" y="1202"/>
                </a:cxn>
                <a:cxn ang="0">
                  <a:pos x="1514" y="1313"/>
                </a:cxn>
                <a:cxn ang="0">
                  <a:pos x="1383" y="1405"/>
                </a:cxn>
                <a:cxn ang="0">
                  <a:pos x="1244" y="1469"/>
                </a:cxn>
                <a:cxn ang="0">
                  <a:pos x="1098" y="1511"/>
                </a:cxn>
                <a:cxn ang="0">
                  <a:pos x="949" y="1532"/>
                </a:cxn>
                <a:cxn ang="0">
                  <a:pos x="801" y="1536"/>
                </a:cxn>
                <a:cxn ang="0">
                  <a:pos x="653" y="1527"/>
                </a:cxn>
                <a:cxn ang="0">
                  <a:pos x="515" y="1507"/>
                </a:cxn>
                <a:cxn ang="0">
                  <a:pos x="385" y="1481"/>
                </a:cxn>
                <a:cxn ang="0">
                  <a:pos x="270" y="1450"/>
                </a:cxn>
                <a:cxn ang="0">
                  <a:pos x="169" y="1419"/>
                </a:cxn>
                <a:cxn ang="0">
                  <a:pos x="90" y="1390"/>
                </a:cxn>
                <a:cxn ang="0">
                  <a:pos x="33" y="1368"/>
                </a:cxn>
                <a:cxn ang="0">
                  <a:pos x="4" y="1357"/>
                </a:cxn>
                <a:cxn ang="0">
                  <a:pos x="0" y="1349"/>
                </a:cxn>
                <a:cxn ang="0">
                  <a:pos x="4" y="1316"/>
                </a:cxn>
                <a:cxn ang="0">
                  <a:pos x="14" y="1250"/>
                </a:cxn>
                <a:cxn ang="0">
                  <a:pos x="32" y="1161"/>
                </a:cxn>
                <a:cxn ang="0">
                  <a:pos x="57" y="1053"/>
                </a:cxn>
                <a:cxn ang="0">
                  <a:pos x="92" y="929"/>
                </a:cxn>
                <a:cxn ang="0">
                  <a:pos x="138" y="798"/>
                </a:cxn>
                <a:cxn ang="0">
                  <a:pos x="197" y="661"/>
                </a:cxn>
                <a:cxn ang="0">
                  <a:pos x="268" y="525"/>
                </a:cxn>
                <a:cxn ang="0">
                  <a:pos x="356" y="395"/>
                </a:cxn>
                <a:cxn ang="0">
                  <a:pos x="459" y="277"/>
                </a:cxn>
                <a:cxn ang="0">
                  <a:pos x="580" y="175"/>
                </a:cxn>
              </a:cxnLst>
              <a:rect l="0" t="0" r="r" b="b"/>
              <a:pathLst>
                <a:path w="2032" h="1536">
                  <a:moveTo>
                    <a:pt x="647" y="131"/>
                  </a:moveTo>
                  <a:lnTo>
                    <a:pt x="716" y="96"/>
                  </a:lnTo>
                  <a:lnTo>
                    <a:pt x="787" y="67"/>
                  </a:lnTo>
                  <a:lnTo>
                    <a:pt x="859" y="43"/>
                  </a:lnTo>
                  <a:lnTo>
                    <a:pt x="933" y="25"/>
                  </a:lnTo>
                  <a:lnTo>
                    <a:pt x="1008" y="11"/>
                  </a:lnTo>
                  <a:lnTo>
                    <a:pt x="1082" y="4"/>
                  </a:lnTo>
                  <a:lnTo>
                    <a:pt x="1157" y="0"/>
                  </a:lnTo>
                  <a:lnTo>
                    <a:pt x="1231" y="0"/>
                  </a:lnTo>
                  <a:lnTo>
                    <a:pt x="1305" y="3"/>
                  </a:lnTo>
                  <a:lnTo>
                    <a:pt x="1377" y="8"/>
                  </a:lnTo>
                  <a:lnTo>
                    <a:pt x="1448" y="17"/>
                  </a:lnTo>
                  <a:lnTo>
                    <a:pt x="1517" y="29"/>
                  </a:lnTo>
                  <a:lnTo>
                    <a:pt x="1582" y="42"/>
                  </a:lnTo>
                  <a:lnTo>
                    <a:pt x="1647" y="55"/>
                  </a:lnTo>
                  <a:lnTo>
                    <a:pt x="1706" y="70"/>
                  </a:lnTo>
                  <a:lnTo>
                    <a:pt x="1762" y="86"/>
                  </a:lnTo>
                  <a:lnTo>
                    <a:pt x="1814" y="102"/>
                  </a:lnTo>
                  <a:lnTo>
                    <a:pt x="1861" y="116"/>
                  </a:lnTo>
                  <a:lnTo>
                    <a:pt x="1905" y="131"/>
                  </a:lnTo>
                  <a:lnTo>
                    <a:pt x="1941" y="146"/>
                  </a:lnTo>
                  <a:lnTo>
                    <a:pt x="1972" y="157"/>
                  </a:lnTo>
                  <a:lnTo>
                    <a:pt x="1998" y="167"/>
                  </a:lnTo>
                  <a:lnTo>
                    <a:pt x="2016" y="175"/>
                  </a:lnTo>
                  <a:lnTo>
                    <a:pt x="2027" y="179"/>
                  </a:lnTo>
                  <a:lnTo>
                    <a:pt x="2032" y="182"/>
                  </a:lnTo>
                  <a:lnTo>
                    <a:pt x="2030" y="186"/>
                  </a:lnTo>
                  <a:lnTo>
                    <a:pt x="2029" y="200"/>
                  </a:lnTo>
                  <a:lnTo>
                    <a:pt x="2026" y="220"/>
                  </a:lnTo>
                  <a:lnTo>
                    <a:pt x="2021" y="249"/>
                  </a:lnTo>
                  <a:lnTo>
                    <a:pt x="2017" y="286"/>
                  </a:lnTo>
                  <a:lnTo>
                    <a:pt x="2008" y="327"/>
                  </a:lnTo>
                  <a:lnTo>
                    <a:pt x="2000" y="375"/>
                  </a:lnTo>
                  <a:lnTo>
                    <a:pt x="1988" y="427"/>
                  </a:lnTo>
                  <a:lnTo>
                    <a:pt x="1975" y="483"/>
                  </a:lnTo>
                  <a:lnTo>
                    <a:pt x="1957" y="542"/>
                  </a:lnTo>
                  <a:lnTo>
                    <a:pt x="1940" y="607"/>
                  </a:lnTo>
                  <a:lnTo>
                    <a:pt x="1918" y="672"/>
                  </a:lnTo>
                  <a:lnTo>
                    <a:pt x="1893" y="738"/>
                  </a:lnTo>
                  <a:lnTo>
                    <a:pt x="1865" y="807"/>
                  </a:lnTo>
                  <a:lnTo>
                    <a:pt x="1835" y="875"/>
                  </a:lnTo>
                  <a:lnTo>
                    <a:pt x="1801" y="944"/>
                  </a:lnTo>
                  <a:lnTo>
                    <a:pt x="1763" y="1011"/>
                  </a:lnTo>
                  <a:lnTo>
                    <a:pt x="1721" y="1076"/>
                  </a:lnTo>
                  <a:lnTo>
                    <a:pt x="1676" y="1141"/>
                  </a:lnTo>
                  <a:lnTo>
                    <a:pt x="1626" y="1202"/>
                  </a:lnTo>
                  <a:lnTo>
                    <a:pt x="1572" y="1259"/>
                  </a:lnTo>
                  <a:lnTo>
                    <a:pt x="1514" y="1313"/>
                  </a:lnTo>
                  <a:lnTo>
                    <a:pt x="1451" y="1361"/>
                  </a:lnTo>
                  <a:lnTo>
                    <a:pt x="1383" y="1405"/>
                  </a:lnTo>
                  <a:lnTo>
                    <a:pt x="1314" y="1440"/>
                  </a:lnTo>
                  <a:lnTo>
                    <a:pt x="1244" y="1469"/>
                  </a:lnTo>
                  <a:lnTo>
                    <a:pt x="1173" y="1494"/>
                  </a:lnTo>
                  <a:lnTo>
                    <a:pt x="1098" y="1511"/>
                  </a:lnTo>
                  <a:lnTo>
                    <a:pt x="1024" y="1524"/>
                  </a:lnTo>
                  <a:lnTo>
                    <a:pt x="949" y="1532"/>
                  </a:lnTo>
                  <a:lnTo>
                    <a:pt x="875" y="1536"/>
                  </a:lnTo>
                  <a:lnTo>
                    <a:pt x="801" y="1536"/>
                  </a:lnTo>
                  <a:lnTo>
                    <a:pt x="726" y="1533"/>
                  </a:lnTo>
                  <a:lnTo>
                    <a:pt x="653" y="1527"/>
                  </a:lnTo>
                  <a:lnTo>
                    <a:pt x="583" y="1519"/>
                  </a:lnTo>
                  <a:lnTo>
                    <a:pt x="515" y="1507"/>
                  </a:lnTo>
                  <a:lnTo>
                    <a:pt x="449" y="1495"/>
                  </a:lnTo>
                  <a:lnTo>
                    <a:pt x="385" y="1481"/>
                  </a:lnTo>
                  <a:lnTo>
                    <a:pt x="325" y="1466"/>
                  </a:lnTo>
                  <a:lnTo>
                    <a:pt x="270" y="1450"/>
                  </a:lnTo>
                  <a:lnTo>
                    <a:pt x="217" y="1434"/>
                  </a:lnTo>
                  <a:lnTo>
                    <a:pt x="169" y="1419"/>
                  </a:lnTo>
                  <a:lnTo>
                    <a:pt x="127" y="1405"/>
                  </a:lnTo>
                  <a:lnTo>
                    <a:pt x="90" y="1390"/>
                  </a:lnTo>
                  <a:lnTo>
                    <a:pt x="58" y="1379"/>
                  </a:lnTo>
                  <a:lnTo>
                    <a:pt x="33" y="1368"/>
                  </a:lnTo>
                  <a:lnTo>
                    <a:pt x="16" y="1361"/>
                  </a:lnTo>
                  <a:lnTo>
                    <a:pt x="4" y="1357"/>
                  </a:lnTo>
                  <a:lnTo>
                    <a:pt x="0" y="1355"/>
                  </a:lnTo>
                  <a:lnTo>
                    <a:pt x="0" y="1349"/>
                  </a:lnTo>
                  <a:lnTo>
                    <a:pt x="3" y="1336"/>
                  </a:lnTo>
                  <a:lnTo>
                    <a:pt x="4" y="1316"/>
                  </a:lnTo>
                  <a:lnTo>
                    <a:pt x="9" y="1287"/>
                  </a:lnTo>
                  <a:lnTo>
                    <a:pt x="14" y="1250"/>
                  </a:lnTo>
                  <a:lnTo>
                    <a:pt x="22" y="1209"/>
                  </a:lnTo>
                  <a:lnTo>
                    <a:pt x="32" y="1161"/>
                  </a:lnTo>
                  <a:lnTo>
                    <a:pt x="44" y="1109"/>
                  </a:lnTo>
                  <a:lnTo>
                    <a:pt x="57" y="1053"/>
                  </a:lnTo>
                  <a:lnTo>
                    <a:pt x="73" y="993"/>
                  </a:lnTo>
                  <a:lnTo>
                    <a:pt x="92" y="929"/>
                  </a:lnTo>
                  <a:lnTo>
                    <a:pt x="114" y="865"/>
                  </a:lnTo>
                  <a:lnTo>
                    <a:pt x="138" y="798"/>
                  </a:lnTo>
                  <a:lnTo>
                    <a:pt x="166" y="729"/>
                  </a:lnTo>
                  <a:lnTo>
                    <a:pt x="197" y="661"/>
                  </a:lnTo>
                  <a:lnTo>
                    <a:pt x="230" y="592"/>
                  </a:lnTo>
                  <a:lnTo>
                    <a:pt x="268" y="525"/>
                  </a:lnTo>
                  <a:lnTo>
                    <a:pt x="311" y="459"/>
                  </a:lnTo>
                  <a:lnTo>
                    <a:pt x="356" y="395"/>
                  </a:lnTo>
                  <a:lnTo>
                    <a:pt x="405" y="334"/>
                  </a:lnTo>
                  <a:lnTo>
                    <a:pt x="459" y="277"/>
                  </a:lnTo>
                  <a:lnTo>
                    <a:pt x="518" y="223"/>
                  </a:lnTo>
                  <a:lnTo>
                    <a:pt x="580" y="175"/>
                  </a:lnTo>
                  <a:lnTo>
                    <a:pt x="647" y="131"/>
                  </a:lnTo>
                </a:path>
              </a:pathLst>
            </a:custGeom>
            <a:gradFill rotWithShape="1">
              <a:gsLst>
                <a:gs pos="0">
                  <a:srgbClr val="FFCC00">
                    <a:gamma/>
                    <a:tint val="33333"/>
                    <a:invGamma/>
                  </a:srgbClr>
                </a:gs>
                <a:gs pos="100000">
                  <a:srgbClr val="FFCC00"/>
                </a:gs>
              </a:gsLst>
              <a:lin ang="18900000" scaled="1"/>
            </a:gradFill>
            <a:ln w="3810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135003" dir="2928844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406" y="2112"/>
              <a:ext cx="773" cy="768"/>
              <a:chOff x="2016" y="1920"/>
              <a:chExt cx="1680" cy="1680"/>
            </a:xfrm>
          </p:grpSpPr>
          <p:sp>
            <p:nvSpPr>
              <p:cNvPr id="548876" name="Oval 12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FF3300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91581" dir="3378596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83" name="Freeform 13"/>
              <p:cNvSpPr>
                <a:spLocks/>
              </p:cNvSpPr>
              <p:nvPr/>
            </p:nvSpPr>
            <p:spPr bwMode="gray">
              <a:xfrm>
                <a:off x="2195" y="1948"/>
                <a:ext cx="1296" cy="634"/>
              </a:xfrm>
              <a:custGeom>
                <a:avLst/>
                <a:gdLst>
                  <a:gd name="T0" fmla="*/ 1276 w 1321"/>
                  <a:gd name="T1" fmla="*/ 357 h 712"/>
                  <a:gd name="T2" fmla="*/ 1292 w 1321"/>
                  <a:gd name="T3" fmla="*/ 394 h 712"/>
                  <a:gd name="T4" fmla="*/ 1296 w 1321"/>
                  <a:gd name="T5" fmla="*/ 428 h 712"/>
                  <a:gd name="T6" fmla="*/ 1290 w 1321"/>
                  <a:gd name="T7" fmla="*/ 459 h 712"/>
                  <a:gd name="T8" fmla="*/ 1273 w 1321"/>
                  <a:gd name="T9" fmla="*/ 490 h 712"/>
                  <a:gd name="T10" fmla="*/ 1248 w 1321"/>
                  <a:gd name="T11" fmla="*/ 516 h 712"/>
                  <a:gd name="T12" fmla="*/ 1216 w 1321"/>
                  <a:gd name="T13" fmla="*/ 538 h 712"/>
                  <a:gd name="T14" fmla="*/ 1173 w 1321"/>
                  <a:gd name="T15" fmla="*/ 559 h 712"/>
                  <a:gd name="T16" fmla="*/ 1125 w 1321"/>
                  <a:gd name="T17" fmla="*/ 578 h 712"/>
                  <a:gd name="T18" fmla="*/ 1071 w 1321"/>
                  <a:gd name="T19" fmla="*/ 594 h 712"/>
                  <a:gd name="T20" fmla="*/ 1011 w 1321"/>
                  <a:gd name="T21" fmla="*/ 608 h 712"/>
                  <a:gd name="T22" fmla="*/ 949 w 1321"/>
                  <a:gd name="T23" fmla="*/ 618 h 712"/>
                  <a:gd name="T24" fmla="*/ 879 w 1321"/>
                  <a:gd name="T25" fmla="*/ 627 h 712"/>
                  <a:gd name="T26" fmla="*/ 808 w 1321"/>
                  <a:gd name="T27" fmla="*/ 632 h 712"/>
                  <a:gd name="T28" fmla="*/ 780 w 1321"/>
                  <a:gd name="T29" fmla="*/ 634 h 712"/>
                  <a:gd name="T30" fmla="*/ 467 w 1321"/>
                  <a:gd name="T31" fmla="*/ 634 h 712"/>
                  <a:gd name="T32" fmla="*/ 463 w 1321"/>
                  <a:gd name="T33" fmla="*/ 634 h 712"/>
                  <a:gd name="T34" fmla="*/ 401 w 1321"/>
                  <a:gd name="T35" fmla="*/ 630 h 712"/>
                  <a:gd name="T36" fmla="*/ 341 w 1321"/>
                  <a:gd name="T37" fmla="*/ 627 h 712"/>
                  <a:gd name="T38" fmla="*/ 285 w 1321"/>
                  <a:gd name="T39" fmla="*/ 620 h 712"/>
                  <a:gd name="T40" fmla="*/ 231 w 1321"/>
                  <a:gd name="T41" fmla="*/ 614 h 712"/>
                  <a:gd name="T42" fmla="*/ 182 w 1321"/>
                  <a:gd name="T43" fmla="*/ 603 h 712"/>
                  <a:gd name="T44" fmla="*/ 138 w 1321"/>
                  <a:gd name="T45" fmla="*/ 590 h 712"/>
                  <a:gd name="T46" fmla="*/ 100 w 1321"/>
                  <a:gd name="T47" fmla="*/ 577 h 712"/>
                  <a:gd name="T48" fmla="*/ 66 w 1321"/>
                  <a:gd name="T49" fmla="*/ 561 h 712"/>
                  <a:gd name="T50" fmla="*/ 38 w 1321"/>
                  <a:gd name="T51" fmla="*/ 541 h 712"/>
                  <a:gd name="T52" fmla="*/ 18 w 1321"/>
                  <a:gd name="T53" fmla="*/ 519 h 712"/>
                  <a:gd name="T54" fmla="*/ 6 w 1321"/>
                  <a:gd name="T55" fmla="*/ 493 h 712"/>
                  <a:gd name="T56" fmla="*/ 0 w 1321"/>
                  <a:gd name="T57" fmla="*/ 467 h 712"/>
                  <a:gd name="T58" fmla="*/ 0 w 1321"/>
                  <a:gd name="T59" fmla="*/ 463 h 712"/>
                  <a:gd name="T60" fmla="*/ 4 w 1321"/>
                  <a:gd name="T61" fmla="*/ 434 h 712"/>
                  <a:gd name="T62" fmla="*/ 16 w 1321"/>
                  <a:gd name="T63" fmla="*/ 397 h 712"/>
                  <a:gd name="T64" fmla="*/ 50 w 1321"/>
                  <a:gd name="T65" fmla="*/ 329 h 712"/>
                  <a:gd name="T66" fmla="*/ 92 w 1321"/>
                  <a:gd name="T67" fmla="*/ 266 h 712"/>
                  <a:gd name="T68" fmla="*/ 144 w 1321"/>
                  <a:gd name="T69" fmla="*/ 209 h 712"/>
                  <a:gd name="T70" fmla="*/ 200 w 1321"/>
                  <a:gd name="T71" fmla="*/ 157 h 712"/>
                  <a:gd name="T72" fmla="*/ 265 w 1321"/>
                  <a:gd name="T73" fmla="*/ 111 h 712"/>
                  <a:gd name="T74" fmla="*/ 335 w 1321"/>
                  <a:gd name="T75" fmla="*/ 73 h 712"/>
                  <a:gd name="T76" fmla="*/ 407 w 1321"/>
                  <a:gd name="T77" fmla="*/ 42 h 712"/>
                  <a:gd name="T78" fmla="*/ 488 w 1321"/>
                  <a:gd name="T79" fmla="*/ 19 h 712"/>
                  <a:gd name="T80" fmla="*/ 570 w 1321"/>
                  <a:gd name="T81" fmla="*/ 5 h 712"/>
                  <a:gd name="T82" fmla="*/ 654 w 1321"/>
                  <a:gd name="T83" fmla="*/ 0 h 712"/>
                  <a:gd name="T84" fmla="*/ 654 w 1321"/>
                  <a:gd name="T85" fmla="*/ 0 h 712"/>
                  <a:gd name="T86" fmla="*/ 745 w 1321"/>
                  <a:gd name="T87" fmla="*/ 5 h 712"/>
                  <a:gd name="T88" fmla="*/ 831 w 1321"/>
                  <a:gd name="T89" fmla="*/ 20 h 712"/>
                  <a:gd name="T90" fmla="*/ 914 w 1321"/>
                  <a:gd name="T91" fmla="*/ 47 h 712"/>
                  <a:gd name="T92" fmla="*/ 991 w 1321"/>
                  <a:gd name="T93" fmla="*/ 80 h 712"/>
                  <a:gd name="T94" fmla="*/ 1062 w 1321"/>
                  <a:gd name="T95" fmla="*/ 122 h 712"/>
                  <a:gd name="T96" fmla="*/ 1127 w 1321"/>
                  <a:gd name="T97" fmla="*/ 173 h 712"/>
                  <a:gd name="T98" fmla="*/ 1185 w 1321"/>
                  <a:gd name="T99" fmla="*/ 228 h 712"/>
                  <a:gd name="T100" fmla="*/ 1234 w 1321"/>
                  <a:gd name="T101" fmla="*/ 289 h 712"/>
                  <a:gd name="T102" fmla="*/ 1276 w 1321"/>
                  <a:gd name="T103" fmla="*/ 357 h 712"/>
                  <a:gd name="T104" fmla="*/ 1276 w 1321"/>
                  <a:gd name="T105" fmla="*/ 357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rgbClr val="FF3300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76" name="Text Box 15"/>
            <p:cNvSpPr txBox="1">
              <a:spLocks noChangeArrowheads="1"/>
            </p:cNvSpPr>
            <p:nvPr/>
          </p:nvSpPr>
          <p:spPr bwMode="gray">
            <a:xfrm>
              <a:off x="1872" y="1067"/>
              <a:ext cx="2005" cy="446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000" b="1">
                  <a:solidFill>
                    <a:srgbClr val="0000CC"/>
                  </a:solidFill>
                </a:rPr>
                <a:t>готовность </a:t>
              </a:r>
            </a:p>
            <a:p>
              <a:pPr algn="ctr"/>
              <a:r>
                <a:rPr lang="ru-RU" sz="2000" b="1">
                  <a:solidFill>
                    <a:srgbClr val="0000CC"/>
                  </a:solidFill>
                </a:rPr>
                <a:t>к разрешению проблем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  <p:sp>
          <p:nvSpPr>
            <p:cNvPr id="11277" name="Text Box 16"/>
            <p:cNvSpPr txBox="1">
              <a:spLocks noChangeArrowheads="1"/>
            </p:cNvSpPr>
            <p:nvPr/>
          </p:nvSpPr>
          <p:spPr bwMode="gray">
            <a:xfrm>
              <a:off x="3592" y="1741"/>
              <a:ext cx="1512" cy="446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0000CC"/>
                  </a:solidFill>
                </a:rPr>
                <a:t>технологическая </a:t>
              </a:r>
            </a:p>
            <a:p>
              <a:r>
                <a:rPr lang="ru-RU" sz="2000" b="1">
                  <a:solidFill>
                    <a:srgbClr val="0000CC"/>
                  </a:solidFill>
                </a:rPr>
                <a:t>компетентность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  <p:sp>
          <p:nvSpPr>
            <p:cNvPr id="11278" name="Text Box 18"/>
            <p:cNvSpPr txBox="1">
              <a:spLocks noChangeArrowheads="1"/>
            </p:cNvSpPr>
            <p:nvPr/>
          </p:nvSpPr>
          <p:spPr bwMode="gray">
            <a:xfrm>
              <a:off x="3483" y="2831"/>
              <a:ext cx="1601" cy="449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00CC"/>
                  </a:solidFill>
                </a:rPr>
                <a:t>готовность к  </a:t>
              </a:r>
            </a:p>
            <a:p>
              <a:r>
                <a:rPr lang="ru-RU" sz="2000" b="1">
                  <a:solidFill>
                    <a:srgbClr val="0000CC"/>
                  </a:solidFill>
                </a:rPr>
                <a:t>самообразованию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  <p:sp>
          <p:nvSpPr>
            <p:cNvPr id="11279" name="Text Box 19"/>
            <p:cNvSpPr txBox="1">
              <a:spLocks noChangeArrowheads="1"/>
            </p:cNvSpPr>
            <p:nvPr/>
          </p:nvSpPr>
          <p:spPr bwMode="gray">
            <a:xfrm>
              <a:off x="1717" y="3504"/>
              <a:ext cx="2509" cy="446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0000CC"/>
                  </a:solidFill>
                </a:rPr>
                <a:t>готовность к использованию </a:t>
              </a:r>
            </a:p>
            <a:p>
              <a:r>
                <a:rPr lang="ru-RU" sz="2000" b="1">
                  <a:solidFill>
                    <a:srgbClr val="0000CC"/>
                  </a:solidFill>
                </a:rPr>
                <a:t>информационных ресурсов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gray">
            <a:xfrm>
              <a:off x="373" y="1753"/>
              <a:ext cx="2308" cy="446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0000CC"/>
                  </a:solidFill>
                </a:rPr>
                <a:t>готовность к социальному </a:t>
              </a:r>
            </a:p>
            <a:p>
              <a:r>
                <a:rPr lang="ru-RU" sz="2000" b="1">
                  <a:solidFill>
                    <a:srgbClr val="0000CC"/>
                  </a:solidFill>
                </a:rPr>
                <a:t>взаимодействию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  <p:sp>
          <p:nvSpPr>
            <p:cNvPr id="11281" name="Text Box 16"/>
            <p:cNvSpPr txBox="1">
              <a:spLocks noChangeArrowheads="1"/>
            </p:cNvSpPr>
            <p:nvPr/>
          </p:nvSpPr>
          <p:spPr bwMode="gray">
            <a:xfrm>
              <a:off x="628" y="2650"/>
              <a:ext cx="1588" cy="446"/>
            </a:xfrm>
            <a:prstGeom prst="rect">
              <a:avLst/>
            </a:prstGeom>
            <a:solidFill>
              <a:schemeClr val="bg1">
                <a:alpha val="25098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0000CC"/>
                  </a:solidFill>
                </a:rPr>
                <a:t>коммуникативная </a:t>
              </a:r>
            </a:p>
            <a:p>
              <a:r>
                <a:rPr lang="ru-RU" sz="2000" b="1">
                  <a:solidFill>
                    <a:srgbClr val="0000CC"/>
                  </a:solidFill>
                </a:rPr>
                <a:t>компетентность</a:t>
              </a:r>
              <a:endParaRPr lang="en-US" sz="2000" b="1">
                <a:solidFill>
                  <a:srgbClr val="0000CC"/>
                </a:solidFill>
              </a:endParaRPr>
            </a:p>
          </p:txBody>
        </p:sp>
      </p:grpSp>
      <p:sp>
        <p:nvSpPr>
          <p:cNvPr id="11268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6591300" y="6091238"/>
            <a:ext cx="2133600" cy="476250"/>
          </a:xfrm>
          <a:noFill/>
        </p:spPr>
        <p:txBody>
          <a:bodyPr/>
          <a:lstStyle/>
          <a:p>
            <a:fld id="{3AE9A908-F5CE-48C3-AB39-5551D3FBFF1B}" type="slidenum">
              <a:rPr lang="es-ES" smtClean="0"/>
              <a:pPr/>
              <a:t>7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912768" cy="620712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Системно-деятельностный подход предполагает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691680" y="1196752"/>
            <a:ext cx="6995120" cy="5173663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воспитание и развитие качеств личности, отвечающих требованиям информационного общества;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переход к стратегии социального проектирования и конструирования в системе образования на основе разработки содержания и технологий образования;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ориентацию на результаты образования (развитие личности обучающегося на основе УУД);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признание решающей  роли содержания образования, способов организации образовательной деятельности и взаимодействия участников образовательного процесса;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учет возрастных, психологических и физиологических особенностей студента, роли и значения видов деятельности и форм общения для определения целей образования и путей их достижения;</a:t>
            </a:r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CFC6C-98DC-40CD-83ED-B83CA302D543}" type="slidenum">
              <a:rPr lang="es-ES" smtClean="0"/>
              <a:pPr/>
              <a:t>8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620712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Системно-деятельностный подход предполагает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763688" y="1196752"/>
            <a:ext cx="6923112" cy="4929411"/>
          </a:xfrm>
        </p:spPr>
        <p:txBody>
          <a:bodyPr/>
          <a:lstStyle/>
          <a:p>
            <a:pPr eaLnBrk="1" hangingPunct="1">
              <a:buFont typeface="Arial" charset="0"/>
              <a:buAutoNum type="arabicPeriod" startAt="6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обеспечение преемственности дошкольного, начального общего, основного и среднего (полного) общего образования;</a:t>
            </a:r>
          </a:p>
          <a:p>
            <a:pPr eaLnBrk="1" hangingPunct="1">
              <a:buFont typeface="Arial" charset="0"/>
              <a:buAutoNum type="arabicPeriod" startAt="6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разнообразие организационных форм и учет индивидуальных особенностей каждого обучающегося (включая одаренных детей и детей с ограниченными возможностями здоровья), обеспечивающих рост творческого потенциала, познавательных мотивов;</a:t>
            </a:r>
          </a:p>
          <a:p>
            <a:pPr eaLnBrk="1" hangingPunct="1">
              <a:buFont typeface="Arial" charset="0"/>
              <a:buAutoNum type="arabicPeriod" startAt="6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гарантированность  достижения планируемых результатов освоения основной образовательной программы основного общего образования, что создает основу для самостоятельного успешного усвоения обучающимися знаний, умений, компетенций, видов, способов деятельности.</a:t>
            </a:r>
          </a:p>
        </p:txBody>
      </p:sp>
      <p:sp>
        <p:nvSpPr>
          <p:cNvPr id="1331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0FD0B2-0A2D-4FBD-8167-DF0998D8E217}" type="slidenum">
              <a:rPr lang="es-ES" smtClean="0"/>
              <a:pPr/>
              <a:t>9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2020</Words>
  <Application>Microsoft Office PowerPoint</Application>
  <PresentationFormat>Экран (4:3)</PresentationFormat>
  <Paragraphs>209</Paragraphs>
  <Slides>24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Verdana</vt:lpstr>
      <vt:lpstr>Wingdings</vt:lpstr>
      <vt:lpstr>Тема Office</vt:lpstr>
      <vt:lpstr>СИСТЕМНО-ДЕЯТЕЛЬНОСТНЫЙ ПОДХОД на уроке, методологическая основа реализации ФГОС основного общего образования </vt:lpstr>
      <vt:lpstr>«Учение через деятельность» </vt:lpstr>
      <vt:lpstr>Презентация PowerPoint</vt:lpstr>
      <vt:lpstr>Требует ли ЖИЗНЬ новой работы с содержанием образования?</vt:lpstr>
      <vt:lpstr>КАК ПОЛУЧИТЬ НОВЫЙ ОБРАЗОВАТЕЛЬНЫЙ РЕЗУЛЬТАТ?</vt:lpstr>
      <vt:lpstr>Основные виды универсальных учебных действий</vt:lpstr>
      <vt:lpstr>Системно-деятельностный подход способствует формированию ключевых компетентностей  обучающихся</vt:lpstr>
      <vt:lpstr>Системно-деятельностный подход предполагает</vt:lpstr>
      <vt:lpstr>Системно-деятельностный подход предполагает</vt:lpstr>
      <vt:lpstr>Реализация технологии деятельностного метода в практическом преподавании</vt:lpstr>
      <vt:lpstr>Презентация PowerPoint</vt:lpstr>
      <vt:lpstr>Презентация PowerPoint</vt:lpstr>
      <vt:lpstr>Деятельность обучающихся</vt:lpstr>
      <vt:lpstr>Презентация PowerPoint</vt:lpstr>
      <vt:lpstr>Организация учебной деятельности на уроке построена с опорой: </vt:lpstr>
      <vt:lpstr>Структура  образовательной деятельности  </vt:lpstr>
      <vt:lpstr>Системно-деятельностный подход к обучению предполагает</vt:lpstr>
      <vt:lpstr> Типология уроков  в дидактической системе  деятельностного подхода </vt:lpstr>
      <vt:lpstr>  Урок «открытия» нового знания </vt:lpstr>
      <vt:lpstr>Урок рефлексии </vt:lpstr>
      <vt:lpstr>Урок общеметодологической направленности</vt:lpstr>
      <vt:lpstr>Урок развивающего контроля</vt:lpstr>
      <vt:lpstr>критерии результативности урока,  вне зависимости от того,  какой типологии мы придерживаемся.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Географические</dc:title>
  <dc:creator>Ранько Елена</dc:creator>
  <cp:lastModifiedBy>женя</cp:lastModifiedBy>
  <cp:revision>63</cp:revision>
  <dcterms:created xsi:type="dcterms:W3CDTF">2015-04-19T15:51:03Z</dcterms:created>
  <dcterms:modified xsi:type="dcterms:W3CDTF">2019-03-22T11:07:20Z</dcterms:modified>
</cp:coreProperties>
</file>