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74" r:id="rId2"/>
    <p:sldId id="291" r:id="rId3"/>
    <p:sldId id="256" r:id="rId4"/>
    <p:sldId id="281" r:id="rId5"/>
    <p:sldId id="282" r:id="rId6"/>
    <p:sldId id="280" r:id="rId7"/>
    <p:sldId id="284" r:id="rId8"/>
    <p:sldId id="285" r:id="rId9"/>
    <p:sldId id="286" r:id="rId10"/>
    <p:sldId id="287" r:id="rId11"/>
    <p:sldId id="289" r:id="rId12"/>
    <p:sldId id="290" r:id="rId13"/>
    <p:sldId id="295" r:id="rId14"/>
    <p:sldId id="275" r:id="rId15"/>
    <p:sldId id="29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1705" autoAdjust="0"/>
  </p:normalViewPr>
  <p:slideViewPr>
    <p:cSldViewPr>
      <p:cViewPr varScale="1">
        <p:scale>
          <a:sx n="68" d="100"/>
          <a:sy n="68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DA41C-A60E-4F64-A982-48A6D412504E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BAE4C-CE0D-46A2-AEC9-A2ED0AE3C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49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4897-CDF4-4CB3-B2A5-7FB89DDB453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A419-F161-4426-86BD-ED0A4F1EF8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4897-CDF4-4CB3-B2A5-7FB89DDB453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A419-F161-4426-86BD-ED0A4F1EF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4897-CDF4-4CB3-B2A5-7FB89DDB453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A419-F161-4426-86BD-ED0A4F1EF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4897-CDF4-4CB3-B2A5-7FB89DDB453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A419-F161-4426-86BD-ED0A4F1EF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4897-CDF4-4CB3-B2A5-7FB89DDB453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062A419-F161-4426-86BD-ED0A4F1EF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4897-CDF4-4CB3-B2A5-7FB89DDB453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A419-F161-4426-86BD-ED0A4F1EF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4897-CDF4-4CB3-B2A5-7FB89DDB453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A419-F161-4426-86BD-ED0A4F1EF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4897-CDF4-4CB3-B2A5-7FB89DDB453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A419-F161-4426-86BD-ED0A4F1EF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4897-CDF4-4CB3-B2A5-7FB89DDB453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A419-F161-4426-86BD-ED0A4F1EF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4897-CDF4-4CB3-B2A5-7FB89DDB453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A419-F161-4426-86BD-ED0A4F1EF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4897-CDF4-4CB3-B2A5-7FB89DDB453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A419-F161-4426-86BD-ED0A4F1EF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1234897-CDF4-4CB3-B2A5-7FB89DDB4531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062A419-F161-4426-86BD-ED0A4F1EF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ru.wikipedia.org/wiki/%D0%9A%D0%BE%D0%BB%D1%8C%D1%81%D0%BA%D0%B8%D0%B9_%D0%B7%D0%B0%D0%BB%D0%B8%D0%B2" TargetMode="External"/><Relationship Id="rId2" Type="http://schemas.openxmlformats.org/officeDocument/2006/relationships/hyperlink" Target="../../Downloads/d-mq6sxsrgw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B%D0%B5%D0%BD%D0%B8%D0%BD%D1%81%D0%BA%D0%B8%D0%B9_%D0%BE%D0%BA%D1%80%D1%83%D0%B3_(%D0%9C%D1%83%D1%80%D0%BC%D0%B0%D0%BD%D1%81%D0%BA)" TargetMode="External"/><Relationship Id="rId5" Type="http://schemas.openxmlformats.org/officeDocument/2006/relationships/hyperlink" Target="https://ru.wikipedia.org/wiki/%D0%9C%D1%83%D1%80%D0%BC%D0%B0%D0%BD%D1%81%D0%BA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5737" y="0"/>
            <a:ext cx="9144000" cy="6827799"/>
          </a:xfrm>
        </p:spPr>
        <p:txBody>
          <a:bodyPr>
            <a:noAutofit/>
          </a:bodyPr>
          <a:lstStyle/>
          <a:p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Химический анализ качества воды </a:t>
            </a:r>
          </a:p>
          <a:p>
            <a:r>
              <a:rPr lang="ru-RU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реке Роста </a:t>
            </a:r>
          </a:p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(г. Мурманск)</a:t>
            </a:r>
          </a:p>
          <a:p>
            <a:pPr algn="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Карачков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 М.С.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Руководители: Егорова И.А.</a:t>
            </a:r>
          </a:p>
          <a:p>
            <a:pPr algn="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Лисина М.В.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81162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   Определение водородного показателя</a:t>
            </a:r>
            <a:r>
              <a:rPr lang="ru-RU" sz="46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46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</a:br>
            <a:endParaRPr lang="ru-RU" sz="4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667965"/>
              </p:ext>
            </p:extLst>
          </p:nvPr>
        </p:nvGraphicFramePr>
        <p:xfrm>
          <a:off x="2267744" y="1196752"/>
          <a:ext cx="6587750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3875">
                  <a:extLst>
                    <a:ext uri="{9D8B030D-6E8A-4147-A177-3AD203B41FA5}">
                      <a16:colId xmlns="" xmlns:a16="http://schemas.microsoft.com/office/drawing/2014/main" val="2709616891"/>
                    </a:ext>
                  </a:extLst>
                </a:gridCol>
                <a:gridCol w="3293875">
                  <a:extLst>
                    <a:ext uri="{9D8B030D-6E8A-4147-A177-3AD203B41FA5}">
                      <a16:colId xmlns="" xmlns:a16="http://schemas.microsoft.com/office/drawing/2014/main" val="193516010"/>
                    </a:ext>
                  </a:extLst>
                </a:gridCol>
              </a:tblGrid>
              <a:tr h="5145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Проба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44859256"/>
                  </a:ext>
                </a:extLst>
              </a:tr>
              <a:tr h="5145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6,46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27875156"/>
                  </a:ext>
                </a:extLst>
              </a:tr>
              <a:tr h="5145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6,59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34593744"/>
                  </a:ext>
                </a:extLst>
              </a:tr>
              <a:tr h="40046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6,62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7499203"/>
                  </a:ext>
                </a:extLst>
              </a:tr>
            </a:tbl>
          </a:graphicData>
        </a:graphic>
      </p:graphicFrame>
      <p:pic>
        <p:nvPicPr>
          <p:cNvPr id="1026" name="Picture 2" descr="https://sun9-66.userapi.com/impg/ibjc6xChET2FhxyOiSXK30VPhNOs1KsbvIJHIQ/-WRyU3jR7Q4.jpg?size=1620x2160&amp;quality=95&amp;sign=79042f510076bb1f68dfdcb70b1bf24f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4" y="913076"/>
            <a:ext cx="1889956" cy="266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764" y="3933056"/>
            <a:ext cx="88747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     </a:t>
            </a:r>
            <a:r>
              <a:rPr lang="ru-RU" sz="3600" b="1" dirty="0" smtClean="0">
                <a:solidFill>
                  <a:srgbClr val="FF0000"/>
                </a:solidFill>
              </a:rPr>
              <a:t>Динамика </a:t>
            </a:r>
            <a:r>
              <a:rPr lang="ru-RU" sz="3600" b="1" dirty="0">
                <a:solidFill>
                  <a:srgbClr val="FF0000"/>
                </a:solidFill>
              </a:rPr>
              <a:t>показателей содержания нефтепродуктов</a:t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457068"/>
              </p:ext>
            </p:extLst>
          </p:nvPr>
        </p:nvGraphicFramePr>
        <p:xfrm>
          <a:off x="70520" y="5229200"/>
          <a:ext cx="885698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2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59158">
                  <a:extLst>
                    <a:ext uri="{9D8B030D-6E8A-4147-A177-3AD203B41FA5}">
                      <a16:colId xmlns="" xmlns:a16="http://schemas.microsoft.com/office/drawing/2014/main" val="27688288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 нефтепродуктов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 ПДК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ПДК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ПДК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 ПДК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ПДК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6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pPr algn="l"/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   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Определение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катионов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183185"/>
              </p:ext>
            </p:extLst>
          </p:nvPr>
        </p:nvGraphicFramePr>
        <p:xfrm>
          <a:off x="179512" y="1204329"/>
          <a:ext cx="8784976" cy="5618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1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047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003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087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958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Определяемый катион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Качественная реакция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Наблюдения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Вывод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0332"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i="0" u="none" strike="noStrike" kern="1200" cap="none" spc="0" normalizeH="0" baseline="0" noProof="0" dirty="0" smtClean="0">
                          <a:ln w="635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Fe</a:t>
                      </a:r>
                      <a:r>
                        <a:rPr kumimoji="0" lang="ru-RU" sz="2400" b="1" i="0" u="none" strike="noStrike" kern="1200" cap="none" spc="0" normalizeH="0" baseline="30000" noProof="0" dirty="0" smtClean="0">
                          <a:ln w="635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3+</a:t>
                      </a: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152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prstClr val="white">
                            <a:shade val="95000"/>
                          </a:prstClr>
                        </a:buClr>
                        <a:buSzPct val="65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 w="635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Fe</a:t>
                      </a:r>
                      <a:r>
                        <a:rPr kumimoji="0" lang="ru-RU" sz="1800" b="0" i="0" u="none" strike="noStrike" kern="1200" cap="none" spc="0" normalizeH="0" baseline="30000" noProof="0" dirty="0" smtClean="0">
                          <a:ln w="635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3+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 w="635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+ 3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 w="635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SCN</a:t>
                      </a:r>
                      <a:r>
                        <a:rPr kumimoji="0" lang="ru-RU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¯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 w="635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=  Fe(SCN)</a:t>
                      </a:r>
                      <a:r>
                        <a:rPr kumimoji="0" lang="ru-RU" sz="1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  <a:endParaRPr kumimoji="0" lang="ru-RU" sz="1800" b="0" i="0" u="none" strike="noStrike" kern="1200" cap="none" spc="0" normalizeH="0" baseline="0" noProof="0" dirty="0" smtClean="0">
                        <a:ln w="635"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Красное окрашивание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Концентрация ионов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 w="635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Fe</a:t>
                      </a:r>
                      <a:r>
                        <a:rPr kumimoji="0" lang="ru-RU" sz="1800" b="0" i="0" u="none" strike="noStrike" kern="1200" cap="none" spc="0" normalizeH="0" baseline="30000" noProof="0" dirty="0" smtClean="0">
                          <a:ln w="635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3+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превышает ПДК</a:t>
                      </a:r>
                      <a:endParaRPr kumimoji="0" lang="ru-RU" sz="1800" b="0" i="0" u="none" strike="noStrike" kern="1200" cap="none" spc="0" normalizeH="0" baseline="30000" noProof="0" dirty="0" smtClean="0">
                        <a:ln w="635"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5847"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Са</a:t>
                      </a:r>
                      <a:r>
                        <a:rPr kumimoji="0" lang="ru-RU" sz="24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2+</a:t>
                      </a:r>
                      <a:endParaRPr lang="ru-RU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Са</a:t>
                      </a:r>
                      <a:r>
                        <a:rPr kumimoji="0" lang="ru-RU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2+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+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C</a:t>
                      </a:r>
                      <a:r>
                        <a:rPr kumimoji="0" lang="ru-RU" sz="1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O</a:t>
                      </a:r>
                      <a:r>
                        <a:rPr kumimoji="0" lang="ru-RU" sz="1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4</a:t>
                      </a:r>
                      <a:r>
                        <a:rPr kumimoji="0" lang="ru-RU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2-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 =  СаС</a:t>
                      </a:r>
                      <a:r>
                        <a:rPr kumimoji="0" lang="ru-RU" sz="1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О</a:t>
                      </a:r>
                      <a:r>
                        <a:rPr kumimoji="0" lang="ru-RU" sz="1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4↓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/>
                      </a:r>
                      <a:b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</a:b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Белый кристаллический осадок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Осадок не образовался, вода мягкая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56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+mn-lt"/>
                        </a:rPr>
                        <a:t>С</a:t>
                      </a:r>
                      <a:r>
                        <a:rPr lang="en-US" sz="2400" b="1" dirty="0" smtClean="0">
                          <a:latin typeface="+mn-lt"/>
                        </a:rPr>
                        <a:t>u</a:t>
                      </a:r>
                      <a:r>
                        <a:rPr kumimoji="0" lang="ru-RU" sz="24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2+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kumimoji="0" lang="ru-RU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2+</a:t>
                      </a:r>
                      <a:r>
                        <a:rPr kumimoji="0" lang="en-US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+ 2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ОН</a:t>
                      </a:r>
                      <a:r>
                        <a:rPr kumimoji="0" lang="ru-RU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¯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Cu(OH)</a:t>
                      </a:r>
                      <a:r>
                        <a:rPr kumimoji="0" lang="ru-RU" sz="1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2↓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Голубой</a:t>
                      </a:r>
                      <a:r>
                        <a:rPr lang="ru-RU" baseline="0" dirty="0" smtClean="0"/>
                        <a:t> осадок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Концентрация ионов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kumimoji="0" lang="ru-RU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2+ </a:t>
                      </a:r>
                      <a:r>
                        <a:rPr lang="ru-RU" dirty="0" smtClean="0"/>
                        <a:t>превышает ПДК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0624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</a:t>
                      </a:r>
                      <a:r>
                        <a:rPr kumimoji="0" lang="ru-RU" sz="24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2+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Zn</a:t>
                      </a:r>
                      <a:r>
                        <a:rPr kumimoji="0" lang="ru-RU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2+</a:t>
                      </a:r>
                      <a:r>
                        <a:rPr kumimoji="0" lang="en-US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+ 2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ОН</a:t>
                      </a:r>
                      <a:r>
                        <a:rPr kumimoji="0" lang="ru-RU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¯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Zn(OH)</a:t>
                      </a:r>
                      <a:r>
                        <a:rPr kumimoji="0" lang="ru-RU" sz="1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2↓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Белый студенистый</a:t>
                      </a:r>
                      <a:r>
                        <a:rPr lang="ru-RU" baseline="0" dirty="0" smtClean="0"/>
                        <a:t> осадок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Концентрация</a:t>
                      </a:r>
                      <a:r>
                        <a:rPr lang="ru-RU" baseline="0" dirty="0" smtClean="0"/>
                        <a:t> ионов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Zn</a:t>
                      </a:r>
                      <a:r>
                        <a:rPr kumimoji="0" lang="ru-RU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2+ </a:t>
                      </a:r>
                      <a:r>
                        <a:rPr lang="ru-RU" baseline="0" dirty="0" smtClean="0"/>
                        <a:t>превышает ПДК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0624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</a:t>
                      </a:r>
                      <a:r>
                        <a:rPr kumimoji="0" lang="ru-RU" sz="24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2+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ru-RU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2+</a:t>
                      </a:r>
                      <a:r>
                        <a:rPr kumimoji="0" lang="en-US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+ 2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ОН</a:t>
                      </a:r>
                      <a:r>
                        <a:rPr kumimoji="0" lang="ru-RU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¯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= М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n(OH)</a:t>
                      </a:r>
                      <a:r>
                        <a:rPr kumimoji="0" lang="ru-RU" sz="1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 2↓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Осадок телесного цвета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Концентрация</a:t>
                      </a:r>
                      <a:r>
                        <a:rPr lang="ru-RU" baseline="0" dirty="0" smtClean="0"/>
                        <a:t> ионов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kumimoji="0" lang="ru-RU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2+ </a:t>
                      </a:r>
                      <a:r>
                        <a:rPr lang="ru-RU" baseline="0" dirty="0" smtClean="0"/>
                        <a:t>превышает ПДК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958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kumimoji="0" lang="ru-RU" sz="2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ru-RU" sz="24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+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NH</a:t>
                      </a:r>
                      <a:r>
                        <a:rPr kumimoji="0" lang="ru-RU" sz="1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4</a:t>
                      </a:r>
                      <a:r>
                        <a:rPr kumimoji="0" lang="ru-RU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+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ОН</a:t>
                      </a:r>
                      <a:r>
                        <a:rPr kumimoji="0" lang="ru-RU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¯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NH</a:t>
                      </a:r>
                      <a:r>
                        <a:rPr kumimoji="0" lang="ru-RU" sz="1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+ H</a:t>
                      </a:r>
                      <a:r>
                        <a:rPr kumimoji="0" lang="ru-RU" sz="1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Запах аммиака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Концентрация ионов </a:t>
                      </a:r>
                      <a:r>
                        <a:rPr kumimoji="0" lang="ru-RU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NH</a:t>
                      </a:r>
                      <a:r>
                        <a:rPr kumimoji="0" lang="ru-RU" sz="1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4</a:t>
                      </a:r>
                      <a:r>
                        <a:rPr kumimoji="0" lang="ru-RU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+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превышает ПДК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96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    Определение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анионов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211766"/>
              </p:ext>
            </p:extLst>
          </p:nvPr>
        </p:nvGraphicFramePr>
        <p:xfrm>
          <a:off x="269268" y="1556792"/>
          <a:ext cx="8605464" cy="4470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9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289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728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686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265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Определяемый анион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Качественная реакция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Наблюдения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Вывод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95065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 smtClean="0">
                          <a:ln w="6350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Cl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 w="6350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¯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cap="none" spc="0" normalizeH="0" baseline="0" noProof="0" dirty="0" smtClean="0">
                          <a:ln w="6350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Ag</a:t>
                      </a:r>
                      <a:r>
                        <a:rPr kumimoji="0" lang="ru-RU" sz="1800" b="0" i="0" u="none" strike="noStrike" kern="1200" cap="none" spc="0" normalizeH="0" baseline="30000" noProof="0" dirty="0" smtClean="0">
                          <a:ln w="6350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 w="6350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+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 w="6350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Cl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 w="6350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¯= 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 w="6350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AgCl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 w="6350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-25000" noProof="0" dirty="0" smtClean="0">
                          <a:ln w="6350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↓</a:t>
                      </a:r>
                      <a:br>
                        <a:rPr kumimoji="0" lang="ru-RU" sz="1800" b="0" i="0" u="none" strike="noStrike" kern="1200" cap="none" spc="0" normalizeH="0" baseline="-25000" noProof="0" dirty="0" smtClean="0">
                          <a:ln w="6350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cap="none" spc="0" normalizeH="0" baseline="0" noProof="0" dirty="0" smtClean="0">
                          <a:ln w="6350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j-cs"/>
                        </a:rPr>
                        <a:t>Образуется муть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Концентрация ионов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ˉ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</a:t>
                      </a:r>
                      <a:r>
                        <a:rPr lang="ru-RU" dirty="0" smtClean="0"/>
                        <a:t>превышает ПДК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1408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SO</a:t>
                      </a:r>
                      <a:r>
                        <a:rPr kumimoji="0" lang="ru-RU" sz="1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kumimoji="0" lang="ru-RU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2-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>
                          <a:prstClr val="white">
                            <a:shade val="95000"/>
                          </a:prstClr>
                        </a:buClr>
                        <a:buSzPct val="65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Ва</a:t>
                      </a:r>
                      <a:r>
                        <a:rPr kumimoji="0" lang="ru-RU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2+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+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SO</a:t>
                      </a:r>
                      <a:r>
                        <a:rPr kumimoji="0" lang="ru-RU" sz="1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kumimoji="0" lang="ru-RU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2-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=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Ва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SO</a:t>
                      </a:r>
                      <a:r>
                        <a:rPr kumimoji="0" lang="ru-RU" sz="1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4 ↓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 w="6350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Образуется муть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Концентрация 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SO</a:t>
                      </a:r>
                      <a:r>
                        <a:rPr kumimoji="0" lang="ru-RU" sz="1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kumimoji="0" lang="ru-RU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2-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</a:t>
                      </a:r>
                      <a:r>
                        <a:rPr lang="ru-RU" dirty="0" smtClean="0"/>
                        <a:t>превышает ПДК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73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kumimoji="0" lang="ru-RU" sz="1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kumimoji="0" lang="ru-RU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3-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 w="6350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 w="6350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Ag</a:t>
                      </a:r>
                      <a:r>
                        <a:rPr kumimoji="0" lang="ru-RU" sz="1800" b="0" i="0" u="none" strike="noStrike" kern="1200" cap="none" spc="0" normalizeH="0" baseline="30000" noProof="0" dirty="0" smtClean="0">
                          <a:ln w="6350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 w="6350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+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kumimoji="0" lang="ru-RU" sz="1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kumimoji="0" lang="ru-RU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3-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= 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 w="6350"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Ag</a:t>
                      </a:r>
                      <a:r>
                        <a:rPr kumimoji="0" lang="ru-RU" sz="1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kumimoji="0" lang="ru-RU" sz="1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Образуется  желтый  осадок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Концентрация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kumimoji="0" lang="ru-RU" sz="1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kumimoji="0" lang="ru-RU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3-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превышает ПДК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321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kumimoji="0" lang="ru-RU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2-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152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prstClr val="white">
                            <a:shade val="95000"/>
                          </a:prstClr>
                        </a:buClr>
                        <a:buSzPct val="65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Н</a:t>
                      </a:r>
                      <a:r>
                        <a:rPr kumimoji="0" lang="en-US" sz="1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 +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Pb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(CH</a:t>
                      </a:r>
                      <a:r>
                        <a:rPr kumimoji="0" lang="en-US" sz="1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COO)</a:t>
                      </a:r>
                      <a:r>
                        <a:rPr kumimoji="0" lang="en-US" sz="1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= 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PbS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↓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+ 2 CH</a:t>
                      </a:r>
                      <a:r>
                        <a:rPr kumimoji="0" lang="en-US" sz="18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COOH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3152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prstClr val="white">
                            <a:shade val="95000"/>
                          </a:prstClr>
                        </a:buClr>
                        <a:buSzPct val="65000"/>
                        <a:buFont typeface="Wingdings 2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Образуется черный осадок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Концентрация ионов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kumimoji="0" lang="ru-RU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2-</a:t>
                      </a:r>
                      <a:r>
                        <a:rPr lang="ru-RU" dirty="0" smtClean="0"/>
                        <a:t>превышает ПДК. Ощущается</a:t>
                      </a:r>
                      <a:r>
                        <a:rPr lang="ru-RU" baseline="0" dirty="0" smtClean="0"/>
                        <a:t> характерный запах сероводорода.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92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    </a:t>
            </a:r>
            <a:r>
              <a:rPr lang="ru-RU" sz="4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Определение</a:t>
            </a:r>
            <a:r>
              <a:rPr lang="ru-RU" sz="4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4600" dirty="0">
                <a:solidFill>
                  <a:srgbClr val="FF0000"/>
                </a:solidFill>
                <a:latin typeface="Times New Roman" panose="02020603050405020304" pitchFamily="18" charset="0"/>
              </a:rPr>
              <a:t>некоторых </a:t>
            </a:r>
            <a:r>
              <a:rPr lang="ru-RU" sz="460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катионов и анионов</a:t>
            </a:r>
            <a:endParaRPr lang="ru-RU" sz="4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6532" y="2247616"/>
            <a:ext cx="4896544" cy="367240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ru-RU" sz="2800" b="1" dirty="0" smtClean="0"/>
              <a:t>1. С</a:t>
            </a:r>
            <a:r>
              <a:rPr lang="en-US" sz="2800" b="1" dirty="0"/>
              <a:t>u</a:t>
            </a:r>
            <a:r>
              <a:rPr lang="ru-RU" sz="2800" b="1" baseline="30000" dirty="0" smtClean="0">
                <a:ea typeface="Times New Roman"/>
              </a:rPr>
              <a:t>2+</a:t>
            </a:r>
            <a:r>
              <a:rPr lang="ru-RU" sz="2800" b="1" dirty="0" smtClean="0">
                <a:ea typeface="Times New Roman"/>
              </a:rPr>
              <a:t>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ru-RU" sz="2800" b="1" dirty="0" smtClean="0">
              <a:ea typeface="Times New Roman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ru-RU" sz="2800" b="1" baseline="30000" dirty="0">
                <a:ea typeface="Times New Roman"/>
                <a:cs typeface="Times New Roman" panose="02020603050405020304" pitchFamily="18" charset="0"/>
              </a:rPr>
              <a:t>2</a:t>
            </a:r>
            <a:r>
              <a:rPr lang="ru-RU" sz="2800" b="1" baseline="30000" dirty="0" smtClean="0">
                <a:ea typeface="Times New Roman"/>
                <a:cs typeface="Times New Roman" panose="02020603050405020304" pitchFamily="18" charset="0"/>
              </a:rPr>
              <a:t>+</a:t>
            </a:r>
            <a:r>
              <a:rPr lang="ru-RU" sz="2800" dirty="0" smtClean="0"/>
              <a:t>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ru-RU" sz="2800" dirty="0"/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ru-RU" sz="2800" b="1" dirty="0" smtClean="0"/>
              <a:t>3. </a:t>
            </a:r>
            <a:r>
              <a:rPr lang="ru-RU" sz="2800" b="1" dirty="0">
                <a:ea typeface="Times New Roman"/>
                <a:cs typeface="Times New Roman"/>
              </a:rPr>
              <a:t>Р</a:t>
            </a:r>
            <a:r>
              <a:rPr lang="en-US" sz="2800" b="1" dirty="0">
                <a:ea typeface="Times New Roman"/>
                <a:cs typeface="Times New Roman"/>
              </a:rPr>
              <a:t>O</a:t>
            </a:r>
            <a:r>
              <a:rPr lang="ru-RU" sz="2800" b="1" baseline="-25000" dirty="0">
                <a:ea typeface="Times New Roman"/>
                <a:cs typeface="Times New Roman"/>
              </a:rPr>
              <a:t>4</a:t>
            </a:r>
            <a:r>
              <a:rPr lang="ru-RU" sz="2800" b="1" baseline="30000" dirty="0">
                <a:ea typeface="Times New Roman"/>
                <a:cs typeface="Times New Roman"/>
              </a:rPr>
              <a:t>3-</a:t>
            </a:r>
            <a:r>
              <a:rPr lang="ru-RU" sz="2800" b="1" dirty="0">
                <a:ea typeface="Times New Roman"/>
                <a:cs typeface="Times New Roman"/>
              </a:rPr>
              <a:t>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ru-RU" sz="2800" b="1" dirty="0" smtClean="0">
              <a:cs typeface="Times New Roman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r>
              <a:rPr lang="ru-RU" sz="2800" b="1" dirty="0" smtClean="0">
                <a:cs typeface="Times New Roman"/>
              </a:rPr>
              <a:t>4. </a:t>
            </a:r>
            <a:r>
              <a:rPr lang="en-US" sz="2800" dirty="0">
                <a:latin typeface="Times New Roman"/>
                <a:ea typeface="Times New Roman"/>
                <a:cs typeface="Times New Roman"/>
              </a:rPr>
              <a:t>SO</a:t>
            </a:r>
            <a:r>
              <a:rPr lang="ru-RU" sz="2800" baseline="-25000" dirty="0">
                <a:latin typeface="Times New Roman"/>
                <a:ea typeface="Times New Roman"/>
                <a:cs typeface="Times New Roman"/>
              </a:rPr>
              <a:t>4</a:t>
            </a:r>
            <a:r>
              <a:rPr lang="ru-RU" sz="2800" baseline="30000" dirty="0">
                <a:latin typeface="Times New Roman"/>
                <a:ea typeface="Times New Roman"/>
                <a:cs typeface="Times New Roman"/>
              </a:rPr>
              <a:t>2-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2800" dirty="0"/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ru-RU" sz="2800" b="1" dirty="0"/>
          </a:p>
          <a:p>
            <a:pPr marL="0" lvl="0" indent="0">
              <a:spcBef>
                <a:spcPts val="0"/>
              </a:spcBef>
              <a:buClrTx/>
              <a:buSzTx/>
              <a:buNone/>
              <a:defRPr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83237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u="sng" dirty="0" smtClean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Выводы и рекомендации</a:t>
            </a:r>
            <a:r>
              <a:rPr lang="ru-RU" dirty="0" smtClean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196752"/>
            <a:ext cx="8928992" cy="5904656"/>
          </a:xfrm>
        </p:spPr>
        <p:txBody>
          <a:bodyPr>
            <a:noAutofit/>
          </a:bodyPr>
          <a:lstStyle/>
          <a:p>
            <a:pPr lvl="0"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Вода в реке Роста, протекающей на территории г. Мурманска не соответствует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нормативным показателям.</a:t>
            </a:r>
          </a:p>
          <a:p>
            <a:pPr lvl="0"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2. По большинству показателей предельно допустимые концентрации превышаются в несколько раз.</a:t>
            </a:r>
          </a:p>
          <a:p>
            <a:pPr lvl="0"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3. Для улучшения экологического состояния реки необходимо сокращение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выбросов тяжелых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металлов, азотсодержащих соединений и нефтепродуктов. </a:t>
            </a:r>
          </a:p>
          <a:p>
            <a:pPr lvl="0" algn="l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4. Администрации Ленинского округа г. Мурманска необходимо регулярно проводить мероприятия по очистке берегов реки от мусора, привлекая работников предприятий, студентов, волонтеров.</a:t>
            </a:r>
          </a:p>
          <a:p>
            <a:pPr lvl="0" algn="l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5. Надзорным органам Ленинского округа г. Мурманска усилить контроль за </a:t>
            </a:r>
            <a:r>
              <a:rPr lang="ru-RU" sz="2000" dirty="0">
                <a:cs typeface="Times New Roman" pitchFamily="18" charset="0"/>
              </a:rPr>
              <a:t>соблюдением природоохранного законодательства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предприятиями и гаражными кооперативами.</a:t>
            </a:r>
          </a:p>
          <a:p>
            <a:pPr lvl="0"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6. Администрации г. Мурманска можно предложить проложить экологическую тропу</a:t>
            </a:r>
            <a:r>
              <a:rPr lang="ru-RU" sz="2000" dirty="0">
                <a:cs typeface="Times New Roman" pitchFamily="18" charset="0"/>
              </a:rPr>
              <a:t> вдоль реки Роста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lvl="0"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22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Times New Roman" panose="02020603050405020304" pitchFamily="18" charset="0"/>
              </a:rPr>
              <a:t>     Библиографический </a:t>
            </a:r>
            <a:r>
              <a:rPr lang="ru-RU" sz="360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cs typeface="Times New Roman" panose="02020603050405020304" pitchFamily="18" charset="0"/>
              </a:rPr>
              <a:t>список:</a:t>
            </a:r>
            <a:r>
              <a:rPr lang="ru-RU" sz="3600" dirty="0">
                <a:ln>
                  <a:noFill/>
                </a:ln>
                <a:solidFill>
                  <a:srgbClr val="5FCBEF"/>
                </a:solidFill>
                <a:effectLst/>
                <a:latin typeface="+mn-lt"/>
              </a:rPr>
              <a:t/>
            </a:r>
            <a:br>
              <a:rPr lang="ru-RU" sz="3600" dirty="0">
                <a:ln>
                  <a:noFill/>
                </a:ln>
                <a:solidFill>
                  <a:srgbClr val="5FCBEF"/>
                </a:solidFill>
                <a:effectLst/>
                <a:latin typeface="+mn-lt"/>
              </a:rPr>
            </a:br>
            <a:endParaRPr lang="ru-RU" sz="3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616624"/>
          </a:xfrm>
        </p:spPr>
        <p:txBody>
          <a:bodyPr>
            <a:normAutofit fontScale="85000" lnSpcReduction="10000"/>
          </a:bodyPr>
          <a:lstStyle/>
          <a:p>
            <a:pPr marL="651510" indent="-514350">
              <a:buNone/>
            </a:pPr>
            <a:r>
              <a:rPr lang="ru-RU" sz="2600" dirty="0" smtClean="0"/>
              <a:t>1. </a:t>
            </a:r>
            <a:r>
              <a:rPr lang="ru-RU" sz="2600" dirty="0" err="1" smtClean="0"/>
              <a:t>Ветошкин</a:t>
            </a:r>
            <a:r>
              <a:rPr lang="ru-RU" sz="2600" dirty="0" smtClean="0"/>
              <a:t> А.Г. Инженерная экология. М.: Лань, 2021</a:t>
            </a:r>
          </a:p>
          <a:p>
            <a:pPr marL="137160" indent="0">
              <a:buNone/>
            </a:pPr>
            <a:r>
              <a:rPr lang="ru-RU" sz="2600" dirty="0"/>
              <a:t>2</a:t>
            </a:r>
            <a:r>
              <a:rPr lang="ru-RU" sz="2600" dirty="0" smtClean="0"/>
              <a:t>. Инженерная </a:t>
            </a:r>
            <a:r>
              <a:rPr lang="ru-RU" sz="2600" dirty="0"/>
              <a:t>экология и экологический менеджмент / Под ред. Иванова Н.И., Фадина И.М. М.: Логос, </a:t>
            </a:r>
            <a:r>
              <a:rPr lang="ru-RU" sz="2600" dirty="0" smtClean="0"/>
              <a:t>2006.</a:t>
            </a:r>
            <a:endParaRPr lang="ru-RU" sz="2600" dirty="0"/>
          </a:p>
          <a:p>
            <a:pPr marL="137160" indent="0">
              <a:buNone/>
            </a:pPr>
            <a:r>
              <a:rPr lang="ru-RU" sz="2600" dirty="0"/>
              <a:t>3</a:t>
            </a:r>
            <a:r>
              <a:rPr lang="ru-RU" sz="2600" dirty="0" smtClean="0"/>
              <a:t>. Инженерная </a:t>
            </a:r>
            <a:r>
              <a:rPr lang="ru-RU" sz="2600" dirty="0"/>
              <a:t>экология / Под ред. Медведева В.Т. М.: </a:t>
            </a:r>
            <a:r>
              <a:rPr lang="ru-RU" sz="2600" dirty="0" err="1"/>
              <a:t>Гардарики</a:t>
            </a:r>
            <a:r>
              <a:rPr lang="ru-RU" sz="2600" dirty="0"/>
              <a:t>, 2002.</a:t>
            </a:r>
          </a:p>
          <a:p>
            <a:pPr marL="137160" indent="0">
              <a:buNone/>
            </a:pPr>
            <a:r>
              <a:rPr lang="ru-RU" sz="2600" dirty="0"/>
              <a:t>4</a:t>
            </a:r>
            <a:r>
              <a:rPr lang="ru-RU" sz="2600" dirty="0" smtClean="0"/>
              <a:t>. СанПиН 2.1.3684-21 «</a:t>
            </a:r>
            <a:r>
              <a:rPr lang="ru-RU" sz="2600" dirty="0" err="1" smtClean="0"/>
              <a:t>Санитарно-эпидимиологические</a:t>
            </a:r>
            <a:r>
              <a:rPr lang="ru-RU" sz="2600" dirty="0" smtClean="0"/>
              <a:t> требования к содержанию территорий городских и сельских поселений, к водным объектам, питьевой воде и питьевому водоснабжению, атмосферному воздуху, почвам, жилым помещениям, эксплуатации производственных, общественных помещений, организации и </a:t>
            </a:r>
            <a:r>
              <a:rPr lang="ru-RU" sz="2600" dirty="0" err="1" smtClean="0"/>
              <a:t>проведениюсанитарно-противоэпидемических</a:t>
            </a:r>
            <a:r>
              <a:rPr lang="ru-RU" sz="2600" dirty="0" smtClean="0"/>
              <a:t> (профилактических) мероприятий»</a:t>
            </a:r>
          </a:p>
          <a:p>
            <a:pPr marL="137160" indent="0">
              <a:buNone/>
            </a:pPr>
            <a:r>
              <a:rPr lang="ru-RU" sz="2600" dirty="0" smtClean="0"/>
              <a:t>5. Доклад о состоянии и об охране окружающей среды Мурманской области в 2023 году. Министерство природных ресурсов, экологии и рыбного хозяйства Мурманской области. Мурманск, 2024</a:t>
            </a:r>
          </a:p>
          <a:p>
            <a:pPr marL="137160" indent="0">
              <a:buNone/>
            </a:pPr>
            <a:r>
              <a:rPr lang="ru-RU" sz="2600" dirty="0" smtClean="0"/>
              <a:t>6</a:t>
            </a:r>
            <a:r>
              <a:rPr lang="ru-RU" sz="2600" smtClean="0"/>
              <a:t>. </a:t>
            </a:r>
            <a:r>
              <a:rPr lang="ru-RU" sz="2600" dirty="0" smtClean="0"/>
              <a:t>Интернет-ресурсы:</a:t>
            </a:r>
          </a:p>
          <a:p>
            <a:pPr marL="137160" indent="0">
              <a:buNone/>
            </a:pPr>
            <a:r>
              <a:rPr lang="en-US" sz="2600" dirty="0" smtClean="0"/>
              <a:t>ru.wikipedia.org</a:t>
            </a:r>
          </a:p>
          <a:p>
            <a:pPr marL="137160" indent="0">
              <a:buNone/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www.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alhimikov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. net</a:t>
            </a:r>
            <a:endParaRPr lang="en-US" sz="2600" dirty="0" smtClean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680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hlinkClick r:id="rId2" action="ppaction://hlinkfile"/>
              </a:rPr>
              <a:t/>
            </a:r>
            <a:br>
              <a:rPr lang="ru-RU" dirty="0" smtClean="0">
                <a:hlinkClick r:id="rId2" action="ppaction://hlinkfile"/>
              </a:rPr>
            </a:br>
            <a:endParaRPr lang="ru-RU" dirty="0">
              <a:hlinkClick r:id="rId2" action="ppaction://hlinkfile"/>
            </a:endParaRPr>
          </a:p>
        </p:txBody>
      </p:sp>
      <p:pic>
        <p:nvPicPr>
          <p:cNvPr id="1026" name="Picture 2" descr="C:\Users\iry19\Downloads\d-mq6sxsrg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456" y="387189"/>
            <a:ext cx="3611240" cy="2708430"/>
          </a:xfrm>
          <a:prstGeom prst="rect">
            <a:avLst/>
          </a:prstGeom>
          <a:noFill/>
        </p:spPr>
      </p:pic>
      <p:pic>
        <p:nvPicPr>
          <p:cNvPr id="1028" name="Picture 4" descr="C:\Users\iry19\Downloads\Не подтверждено 994780.~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296" y="3501008"/>
            <a:ext cx="3600400" cy="26524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068440" y="310243"/>
            <a:ext cx="46183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</a:t>
            </a:r>
            <a:r>
              <a:rPr lang="ru-RU" sz="2400" b="1" dirty="0" err="1" smtClean="0"/>
              <a:t>Ро́ста</a:t>
            </a:r>
            <a:r>
              <a:rPr lang="ru-RU" sz="2400" dirty="0" smtClean="0"/>
              <a:t>  — единственная </a:t>
            </a:r>
            <a:r>
              <a:rPr lang="ru-RU" sz="2400" dirty="0"/>
              <a:t>река в черте города </a:t>
            </a:r>
            <a:r>
              <a:rPr lang="ru-RU" sz="2400" dirty="0" smtClean="0">
                <a:hlinkClick r:id="rId5" tooltip="Мурманск"/>
              </a:rPr>
              <a:t>Мурманска</a:t>
            </a:r>
            <a:r>
              <a:rPr lang="ru-RU" sz="2400" dirty="0" smtClean="0"/>
              <a:t>. Протекает в </a:t>
            </a:r>
            <a:r>
              <a:rPr lang="ru-RU" sz="2400" dirty="0" smtClean="0">
                <a:hlinkClick r:id="rId6"/>
              </a:rPr>
              <a:t>Ленинском округе</a:t>
            </a:r>
            <a:r>
              <a:rPr lang="ru-RU" sz="2400" dirty="0" smtClean="0"/>
              <a:t>, по промышленной зоне,  </a:t>
            </a:r>
            <a:r>
              <a:rPr lang="ru-RU" sz="2400" dirty="0"/>
              <a:t>в основном в бетонных трубах. 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     Впадает в </a:t>
            </a:r>
            <a:r>
              <a:rPr lang="ru-RU" sz="2400" u="sng" dirty="0" smtClean="0">
                <a:hlinkClick r:id="rId7" tooltip="Кольский залив"/>
              </a:rPr>
              <a:t>Кольский залив</a:t>
            </a:r>
            <a:r>
              <a:rPr lang="ru-RU" sz="2400" dirty="0" smtClean="0"/>
              <a:t> на северной границе города.</a:t>
            </a:r>
          </a:p>
          <a:p>
            <a:r>
              <a:rPr lang="ru-RU" sz="2400" dirty="0" smtClean="0"/>
              <a:t>     В 20-30 гг. двадцатого века  в реке Роста  жители города ловили рыбу, купались. На берегу   функционировала лодочная станция.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784976" cy="3024336"/>
          </a:xfrm>
        </p:spPr>
        <p:txBody>
          <a:bodyPr>
            <a:normAutofit/>
          </a:bodyPr>
          <a:lstStyle/>
          <a:p>
            <a:pPr indent="450000" algn="l"/>
            <a:r>
              <a:rPr lang="ru-RU" sz="3600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100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u="sng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Проанализировать химический    состав    воды в реке Роста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 основные источники   загрязнения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996952"/>
            <a:ext cx="8928992" cy="3600400"/>
          </a:xfrm>
        </p:spPr>
        <p:txBody>
          <a:bodyPr>
            <a:noAutofit/>
          </a:bodyPr>
          <a:lstStyle/>
          <a:p>
            <a:pPr algn="l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212976"/>
            <a:ext cx="77768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 </a:t>
            </a:r>
            <a:r>
              <a:rPr lang="ru-RU" sz="3600" u="sng" dirty="0" smtClean="0">
                <a:solidFill>
                  <a:srgbClr val="FF0000"/>
                </a:solidFill>
              </a:rPr>
              <a:t>Объект исследования</a:t>
            </a:r>
            <a:r>
              <a:rPr lang="ru-RU" sz="3600" dirty="0" smtClean="0">
                <a:solidFill>
                  <a:srgbClr val="FF0000"/>
                </a:solidFill>
              </a:rPr>
              <a:t> – </a:t>
            </a:r>
            <a:r>
              <a:rPr lang="ru-RU" sz="3200" dirty="0" smtClean="0"/>
              <a:t>образцы воды из реки Роста 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</a:t>
            </a:r>
            <a:r>
              <a:rPr lang="ru-RU" sz="3600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Предмет исследования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–  </a:t>
            </a:r>
            <a:r>
              <a:rPr lang="ru-RU" sz="320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химический состав и органолептические характеристики образцов воды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4085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2808312"/>
          </a:xfrm>
        </p:spPr>
        <p:txBody>
          <a:bodyPr>
            <a:normAutofit fontScale="90000"/>
          </a:bodyPr>
          <a:lstStyle/>
          <a:p>
            <a:pPr marL="137160" lvl="0" algn="l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ru-RU" sz="4800" dirty="0" smtClean="0">
                <a:solidFill>
                  <a:srgbClr val="FF0000"/>
                </a:solidFill>
                <a:effectLst/>
                <a:latin typeface="+mn-lt"/>
              </a:rPr>
              <a:t>     </a:t>
            </a:r>
            <a:br>
              <a:rPr lang="ru-RU" sz="4800" dirty="0" smtClean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4800" dirty="0" smtClean="0">
                <a:solidFill>
                  <a:srgbClr val="FF0000"/>
                </a:solidFill>
                <a:effectLst/>
                <a:latin typeface="+mn-lt"/>
              </a:rPr>
              <a:t/>
            </a:r>
            <a:br>
              <a:rPr lang="ru-RU" sz="4800" dirty="0" smtClean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480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ru-RU" sz="4800" dirty="0" smtClean="0">
                <a:solidFill>
                  <a:srgbClr val="FF0000"/>
                </a:solidFill>
                <a:effectLst/>
                <a:latin typeface="+mn-lt"/>
              </a:rPr>
              <a:t>    </a:t>
            </a:r>
            <a:r>
              <a:rPr lang="ru-RU" sz="4000" dirty="0">
                <a:ln>
                  <a:noFill/>
                </a:ln>
                <a:solidFill>
                  <a:prstClr val="white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ru-RU" sz="4000" dirty="0">
                <a:ln>
                  <a:noFill/>
                </a:ln>
                <a:solidFill>
                  <a:prstClr val="white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4400" dirty="0" smtClean="0">
                <a:solidFill>
                  <a:srgbClr val="FF0000"/>
                </a:solidFill>
                <a:effectLst/>
                <a:latin typeface="+mn-lt"/>
              </a:rPr>
              <a:t/>
            </a:r>
            <a:br>
              <a:rPr lang="ru-RU" sz="4400" dirty="0" smtClean="0">
                <a:solidFill>
                  <a:srgbClr val="FF0000"/>
                </a:solidFill>
                <a:effectLst/>
                <a:latin typeface="+mn-lt"/>
              </a:rPr>
            </a:b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39"/>
            <a:ext cx="9144000" cy="2304257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3600" b="1" dirty="0" smtClean="0">
                <a:ln w="6350">
                  <a:noFill/>
                </a:ln>
                <a:solidFill>
                  <a:srgbClr val="FF0000"/>
                </a:solidFill>
                <a:ea typeface="+mj-ea"/>
                <a:cs typeface="Times New Roman" pitchFamily="18" charset="0"/>
              </a:rPr>
              <a:t>   </a:t>
            </a:r>
            <a:r>
              <a:rPr lang="ru-RU" sz="3600" b="1" u="sng" dirty="0" smtClean="0">
                <a:ln w="6350">
                  <a:noFill/>
                </a:ln>
                <a:solidFill>
                  <a:srgbClr val="FF0000"/>
                </a:solidFill>
                <a:ea typeface="+mj-ea"/>
                <a:cs typeface="Times New Roman" pitchFamily="18" charset="0"/>
              </a:rPr>
              <a:t>Гипотеза: </a:t>
            </a:r>
            <a:r>
              <a:rPr lang="ru-RU" sz="3200" dirty="0">
                <a:solidFill>
                  <a:prstClr val="white"/>
                </a:solidFill>
                <a:cs typeface="Times New Roman" pitchFamily="18" charset="0"/>
              </a:rPr>
              <a:t>Органолептические, химические и биологические показатели воды в реке Роста не соответствуют нормативным показателям.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348880"/>
            <a:ext cx="896448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Используемые методы: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284984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Работа с научной литературой.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Работа с Интернет-ресурсами.   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Методы качественного анализа.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Методы количественного анализа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Методы математической обработки данных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1487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888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     Гидросфера </a:t>
            </a:r>
            <a:r>
              <a:rPr lang="ru-RU" sz="2800" dirty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- </a:t>
            </a:r>
            <a:r>
              <a:rPr lang="ru-RU" sz="2800" dirty="0">
                <a:solidFill>
                  <a:prstClr val="white"/>
                </a:solidFill>
                <a:effectLst/>
                <a:latin typeface="Times New Roman"/>
                <a:ea typeface="Calibri"/>
                <a:cs typeface="Times New Roman"/>
              </a:rPr>
              <a:t>водная оболочка Земли. </a:t>
            </a:r>
            <a:r>
              <a:rPr lang="ru-RU" sz="2800" dirty="0" smtClean="0">
                <a:solidFill>
                  <a:prstClr val="white"/>
                </a:solidFill>
                <a:effectLst/>
                <a:latin typeface="Times New Roman"/>
                <a:ea typeface="Calibri"/>
                <a:cs typeface="Times New Roman"/>
              </a:rPr>
              <a:t> Это </a:t>
            </a:r>
            <a:r>
              <a:rPr lang="ru-RU" sz="2800" dirty="0">
                <a:solidFill>
                  <a:prstClr val="white"/>
                </a:solidFill>
                <a:effectLst/>
                <a:latin typeface="Times New Roman"/>
                <a:ea typeface="Calibri"/>
                <a:cs typeface="Times New Roman"/>
              </a:rPr>
              <a:t>самая тонкая из оболочек планеты (</a:t>
            </a:r>
            <a:r>
              <a:rPr lang="ru-RU" sz="2800" baseline="-25000" dirty="0">
                <a:solidFill>
                  <a:prstClr val="white"/>
                </a:solidFill>
                <a:effectLst/>
                <a:latin typeface="Times New Roman"/>
                <a:ea typeface="Calibri"/>
                <a:cs typeface="Times New Roman"/>
              </a:rPr>
              <a:t>῀</a:t>
            </a:r>
            <a:r>
              <a:rPr lang="ru-RU" sz="2800" dirty="0">
                <a:solidFill>
                  <a:prstClr val="white"/>
                </a:solidFill>
                <a:effectLst/>
                <a:latin typeface="Times New Roman"/>
                <a:ea typeface="Calibri"/>
                <a:cs typeface="Times New Roman"/>
              </a:rPr>
              <a:t>0,001% массы Земли).</a:t>
            </a:r>
            <a:r>
              <a:rPr lang="ru-RU" sz="2800" dirty="0">
                <a:solidFill>
                  <a:srgbClr val="6076B4">
                    <a:tint val="90000"/>
                    <a:satMod val="120000"/>
                  </a:srgb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ru-RU" sz="2800" dirty="0">
                <a:solidFill>
                  <a:srgbClr val="6076B4">
                    <a:tint val="90000"/>
                    <a:satMod val="120000"/>
                  </a:srgb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dirty="0">
                <a:solidFill>
                  <a:prstClr val="whit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Уровень загрязнения рек, озер, морей и океанов с каждым годом возрастает.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492896"/>
            <a:ext cx="91440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 smtClean="0">
                <a:ln w="6350">
                  <a:noFill/>
                </a:ln>
                <a:solidFill>
                  <a:prstClr val="white"/>
                </a:solidFill>
                <a:ea typeface="Calibri" panose="020F0502020204030204" pitchFamily="34" charset="0"/>
                <a:cs typeface="+mj-cs"/>
              </a:rPr>
              <a:t>     Особую </a:t>
            </a:r>
            <a:r>
              <a:rPr lang="ru-RU" dirty="0">
                <a:ln w="6350">
                  <a:noFill/>
                </a:ln>
                <a:solidFill>
                  <a:prstClr val="white"/>
                </a:solidFill>
                <a:ea typeface="Calibri" panose="020F0502020204030204" pitchFamily="34" charset="0"/>
                <a:cs typeface="+mj-cs"/>
              </a:rPr>
              <a:t>и едва ли не самую серьезную роль в загрязнении водных объектов играет сброс отработанных промышленных вод. Они загрязняют более 1/3 всего речного стока. </a:t>
            </a:r>
            <a:endParaRPr lang="ru-RU" dirty="0" smtClean="0">
              <a:ln w="6350">
                <a:noFill/>
              </a:ln>
              <a:solidFill>
                <a:prstClr val="white"/>
              </a:solidFill>
              <a:ea typeface="Calibri" panose="020F0502020204030204" pitchFamily="34" charset="0"/>
              <a:cs typeface="+mj-cs"/>
            </a:endParaRPr>
          </a:p>
          <a:p>
            <a:pPr marL="137160" indent="0">
              <a:buNone/>
            </a:pPr>
            <a:r>
              <a:rPr lang="ru-RU" dirty="0" smtClean="0">
                <a:ln w="6350">
                  <a:noFill/>
                </a:ln>
                <a:solidFill>
                  <a:prstClr val="white"/>
                </a:solidFill>
                <a:ea typeface="Calibri" panose="020F0502020204030204" pitchFamily="34" charset="0"/>
                <a:cs typeface="+mj-cs"/>
              </a:rPr>
              <a:t>     В </a:t>
            </a:r>
            <a:r>
              <a:rPr lang="ru-RU" dirty="0">
                <a:ln w="6350">
                  <a:noFill/>
                </a:ln>
                <a:solidFill>
                  <a:prstClr val="white"/>
                </a:solidFill>
                <a:ea typeface="Calibri" panose="020F0502020204030204" pitchFamily="34" charset="0"/>
                <a:cs typeface="+mj-cs"/>
              </a:rPr>
              <a:t>Европейской части России концентрация аммонийного и нитритного азота увеличилась в 1,5 раза, количество взвешенных и органических веществ достигает от 2 до 12 ПДК, содержание фенолов — от 10 до 41 ПДК, тяжелых металлов — от 8 до 24 ПДК.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19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96144"/>
          </a:xfrm>
        </p:spPr>
        <p:txBody>
          <a:bodyPr/>
          <a:lstStyle/>
          <a:p>
            <a:r>
              <a:rPr lang="ru-RU" sz="4400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   </a:t>
            </a:r>
            <a:r>
              <a:rPr lang="ru-RU" sz="3600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Типы </a:t>
            </a:r>
            <a:r>
              <a:rPr lang="ru-RU" sz="3600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загрязнения поверхностных и подземных вод: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700808"/>
            <a:ext cx="9144000" cy="5400600"/>
          </a:xfrm>
        </p:spPr>
        <p:txBody>
          <a:bodyPr>
            <a:normAutofit fontScale="25000" lnSpcReduction="20000"/>
          </a:bodyPr>
          <a:lstStyle/>
          <a:p>
            <a:pPr marL="416052" lvl="0" indent="-342900">
              <a:buFont typeface="Wingdings" pitchFamily="2" charset="2"/>
              <a:buChar char="ü"/>
            </a:pPr>
            <a:r>
              <a:rPr lang="ru-RU" sz="11200" b="1" i="1" dirty="0">
                <a:solidFill>
                  <a:srgbClr val="FF0000"/>
                </a:solidFill>
                <a:ea typeface="Calibri"/>
                <a:cs typeface="Times New Roman"/>
              </a:rPr>
              <a:t>механическое</a:t>
            </a:r>
            <a:r>
              <a:rPr lang="ru-RU" sz="11200" b="1" i="1" dirty="0">
                <a:ea typeface="Calibri"/>
                <a:cs typeface="Times New Roman"/>
              </a:rPr>
              <a:t> </a:t>
            </a:r>
            <a:r>
              <a:rPr lang="ru-RU" sz="11200" b="1" dirty="0">
                <a:ea typeface="Calibri"/>
                <a:cs typeface="Times New Roman"/>
              </a:rPr>
              <a:t>- </a:t>
            </a:r>
            <a:r>
              <a:rPr lang="ru-RU" sz="11200" dirty="0">
                <a:ea typeface="Calibri"/>
                <a:cs typeface="Times New Roman"/>
              </a:rPr>
              <a:t>повышение содержания механических примесей</a:t>
            </a:r>
            <a:r>
              <a:rPr lang="ru-RU" sz="11200" dirty="0" smtClean="0">
                <a:ea typeface="Calibri"/>
                <a:cs typeface="Times New Roman"/>
              </a:rPr>
              <a:t>;</a:t>
            </a:r>
          </a:p>
          <a:p>
            <a:pPr marL="416052" indent="-342900">
              <a:buFont typeface="Wingdings" pitchFamily="2" charset="2"/>
              <a:buChar char="ü"/>
            </a:pPr>
            <a:r>
              <a:rPr lang="ru-RU" sz="11200" b="1" i="1" dirty="0">
                <a:solidFill>
                  <a:srgbClr val="FF0000"/>
                </a:solidFill>
                <a:ea typeface="Calibri"/>
                <a:cs typeface="Times New Roman"/>
              </a:rPr>
              <a:t>химическое</a:t>
            </a:r>
            <a:r>
              <a:rPr lang="ru-RU" sz="11200" b="1" dirty="0">
                <a:ea typeface="Calibri"/>
                <a:cs typeface="Times New Roman"/>
              </a:rPr>
              <a:t> - </a:t>
            </a:r>
            <a:r>
              <a:rPr lang="ru-RU" sz="11200" dirty="0">
                <a:ea typeface="Calibri"/>
                <a:cs typeface="Times New Roman"/>
              </a:rPr>
              <a:t>наличие в воде органических и неорганических веществ токсического и нетоксического действия</a:t>
            </a:r>
            <a:r>
              <a:rPr lang="ru-RU" sz="11200" b="1" dirty="0" smtClean="0">
                <a:ea typeface="Calibri"/>
                <a:cs typeface="Times New Roman"/>
              </a:rPr>
              <a:t>;</a:t>
            </a:r>
          </a:p>
          <a:p>
            <a:pPr marL="416052" lvl="0" indent="-342900">
              <a:buFont typeface="Wingdings" pitchFamily="2" charset="2"/>
              <a:buChar char="ü"/>
            </a:pPr>
            <a:r>
              <a:rPr lang="ru-RU" sz="11200" b="1" i="1" dirty="0">
                <a:solidFill>
                  <a:srgbClr val="FF0000"/>
                </a:solidFill>
                <a:ea typeface="Calibri"/>
                <a:cs typeface="Times New Roman"/>
              </a:rPr>
              <a:t>бактериальное и биологическое</a:t>
            </a:r>
            <a:r>
              <a:rPr lang="ru-RU" sz="11200" b="1" dirty="0">
                <a:ea typeface="Calibri"/>
                <a:cs typeface="Times New Roman"/>
              </a:rPr>
              <a:t> - </a:t>
            </a:r>
            <a:r>
              <a:rPr lang="ru-RU" sz="11200" dirty="0">
                <a:ea typeface="Calibri"/>
                <a:cs typeface="Times New Roman"/>
              </a:rPr>
              <a:t>наличие в воде разнообразных патогенных микроорганизмов, грибов и мелких водорослей</a:t>
            </a:r>
            <a:r>
              <a:rPr lang="ru-RU" sz="11200" dirty="0" smtClean="0">
                <a:ea typeface="Calibri"/>
                <a:cs typeface="Times New Roman"/>
              </a:rPr>
              <a:t>;</a:t>
            </a:r>
          </a:p>
          <a:p>
            <a:pPr marL="416052" indent="-342900">
              <a:buFont typeface="Wingdings" pitchFamily="2" charset="2"/>
              <a:buChar char="ü"/>
            </a:pPr>
            <a:r>
              <a:rPr lang="ru-RU" sz="11200" b="1" i="1" dirty="0">
                <a:solidFill>
                  <a:srgbClr val="FF0000"/>
                </a:solidFill>
                <a:ea typeface="Calibri"/>
                <a:cs typeface="Times New Roman"/>
              </a:rPr>
              <a:t>радиоактивное</a:t>
            </a:r>
            <a:r>
              <a:rPr lang="ru-RU" sz="11200" b="1" dirty="0">
                <a:ea typeface="Calibri"/>
                <a:cs typeface="Times New Roman"/>
              </a:rPr>
              <a:t> - </a:t>
            </a:r>
            <a:r>
              <a:rPr lang="ru-RU" sz="11200" dirty="0">
                <a:ea typeface="Calibri"/>
                <a:cs typeface="Times New Roman"/>
              </a:rPr>
              <a:t>присутствие радиоактивных веществ в поверхностных или подземных </a:t>
            </a:r>
            <a:r>
              <a:rPr lang="ru-RU" sz="11200" dirty="0" smtClean="0">
                <a:ea typeface="Calibri"/>
                <a:cs typeface="Times New Roman"/>
              </a:rPr>
              <a:t>водах</a:t>
            </a:r>
            <a:r>
              <a:rPr lang="ru-RU" sz="11200" b="1" dirty="0" smtClean="0">
                <a:ea typeface="Calibri"/>
                <a:cs typeface="Times New Roman"/>
              </a:rPr>
              <a:t>;</a:t>
            </a:r>
          </a:p>
          <a:p>
            <a:pPr marL="416052" lvl="0" indent="-342900">
              <a:buFont typeface="Wingdings" pitchFamily="2" charset="2"/>
              <a:buChar char="ü"/>
            </a:pPr>
            <a:r>
              <a:rPr lang="ru-RU" sz="11200" b="1" i="1" dirty="0">
                <a:solidFill>
                  <a:srgbClr val="FF0000"/>
                </a:solidFill>
                <a:ea typeface="Calibri"/>
                <a:cs typeface="Times New Roman"/>
              </a:rPr>
              <a:t>тепловое</a:t>
            </a:r>
            <a:r>
              <a:rPr lang="ru-RU" sz="11200" b="1" dirty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ru-RU" sz="11200" b="1" dirty="0">
                <a:ea typeface="Calibri"/>
                <a:cs typeface="Times New Roman"/>
              </a:rPr>
              <a:t>- </a:t>
            </a:r>
            <a:r>
              <a:rPr lang="ru-RU" sz="11200" dirty="0">
                <a:ea typeface="Calibri"/>
                <a:cs typeface="Times New Roman"/>
              </a:rPr>
              <a:t>выпуск в водоемы подогретых вод тепловых и атомных электростанций.</a:t>
            </a:r>
          </a:p>
          <a:p>
            <a:pPr marL="416052" indent="-342900">
              <a:buFont typeface="Wingdings" pitchFamily="2" charset="2"/>
              <a:buChar char="ü"/>
            </a:pPr>
            <a:endParaRPr lang="ru-RU" sz="9600" dirty="0">
              <a:ea typeface="Calibri"/>
              <a:cs typeface="Times New Roman"/>
            </a:endParaRPr>
          </a:p>
          <a:p>
            <a:pPr marL="416052" lvl="0" indent="-342900">
              <a:buFont typeface="Wingdings" pitchFamily="2" charset="2"/>
              <a:buChar char="ü"/>
            </a:pPr>
            <a:endParaRPr lang="ru-RU" sz="9600" b="1" dirty="0" smtClean="0">
              <a:ea typeface="Calibri"/>
              <a:cs typeface="Times New Roman"/>
            </a:endParaRPr>
          </a:p>
          <a:p>
            <a:pPr marL="416052" lvl="0" indent="-342900">
              <a:buFont typeface="Wingdings" pitchFamily="2" charset="2"/>
              <a:buChar char="ü"/>
            </a:pPr>
            <a:endParaRPr lang="ru-RU" b="1" dirty="0">
              <a:latin typeface="Calibri"/>
              <a:ea typeface="Calibri"/>
              <a:cs typeface="Times New Roman"/>
            </a:endParaRPr>
          </a:p>
          <a:p>
            <a:pPr marL="416052" indent="-342900">
              <a:buFont typeface="Wingdings" pitchFamily="2" charset="2"/>
              <a:buChar char="ü"/>
            </a:pPr>
            <a:endParaRPr lang="ru-RU" b="1" dirty="0">
              <a:latin typeface="Calibri"/>
              <a:ea typeface="Calibri"/>
              <a:cs typeface="Times New Roman"/>
            </a:endParaRPr>
          </a:p>
          <a:p>
            <a:pPr marL="416052" lvl="0" indent="-342900">
              <a:buFont typeface="Wingdings" pitchFamily="2" charset="2"/>
              <a:buChar char="ü"/>
            </a:pPr>
            <a:endParaRPr lang="ru-RU" b="1" dirty="0" smtClean="0">
              <a:ea typeface="Calibri"/>
              <a:cs typeface="Times New Roman"/>
            </a:endParaRPr>
          </a:p>
          <a:p>
            <a:pPr marL="416052" lvl="0" indent="-342900">
              <a:buFont typeface="Wingdings" pitchFamily="2" charset="2"/>
              <a:buChar char="ü"/>
            </a:pPr>
            <a:endParaRPr lang="ru-RU" b="1" dirty="0">
              <a:latin typeface="Calibri"/>
              <a:ea typeface="Calibri"/>
              <a:cs typeface="Times New Roman"/>
            </a:endParaRPr>
          </a:p>
          <a:p>
            <a:pPr marL="416052" indent="-342900"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30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pPr algn="l"/>
            <a:r>
              <a:rPr lang="ru-RU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+mn-lt"/>
              </a:rPr>
              <a:t>    Отбор проб на анализ</a:t>
            </a:r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>
            <a:normAutofit/>
          </a:bodyPr>
          <a:lstStyle/>
          <a:p>
            <a:pPr marL="73152" lvl="0" indent="0">
              <a:buClr>
                <a:prstClr val="white">
                  <a:shade val="95000"/>
                </a:prstClr>
              </a:buClr>
              <a:buNone/>
            </a:pPr>
            <a:r>
              <a:rPr lang="ru-RU" sz="2400" b="1" dirty="0" smtClean="0">
                <a:ln w="6350">
                  <a:noFill/>
                </a:ln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400" dirty="0" smtClean="0">
                <a:ln w="6350">
                  <a:noFill/>
                </a:ln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n w="6350">
                  <a:noFill/>
                </a:ln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отборе пробы воды для химического анализа следует использовать пластиковую тару объемом 1,5 литра из-под простой питьевой или дистиллированной воды. </a:t>
            </a:r>
            <a:r>
              <a:rPr lang="ru-RU" sz="2400" i="1" dirty="0">
                <a:ln w="6350">
                  <a:noFill/>
                </a:ln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 следует использовать бутылки из-под сладких ароматизированных напитков.</a:t>
            </a:r>
            <a:r>
              <a:rPr lang="ru-RU" sz="2400" dirty="0">
                <a:ln w="6350">
                  <a:noFill/>
                </a:ln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ln w="6350">
                  <a:noFill/>
                </a:ln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n w="6350">
                  <a:noFill/>
                </a:ln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Бутылку </a:t>
            </a:r>
            <a:r>
              <a:rPr lang="ru-RU" sz="2400" dirty="0">
                <a:ln w="6350">
                  <a:noFill/>
                </a:ln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пробку перед </a:t>
            </a:r>
            <a:r>
              <a:rPr lang="ru-RU" sz="2400" dirty="0" err="1">
                <a:ln w="6350">
                  <a:noFill/>
                </a:ln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пробоотбором</a:t>
            </a:r>
            <a:r>
              <a:rPr lang="ru-RU" sz="2400" dirty="0">
                <a:ln w="6350">
                  <a:noFill/>
                </a:ln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несколько раз тщательно промывают изнутри той водой, которую будут брать на анализ. </a:t>
            </a:r>
            <a:r>
              <a:rPr lang="ru-RU" sz="2400" i="1" dirty="0">
                <a:ln w="6350">
                  <a:noFill/>
                </a:ln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 этом моющие средства использовать нельзя. </a:t>
            </a:r>
            <a:r>
              <a:rPr lang="ru-RU" sz="2400" i="1" dirty="0" smtClean="0">
                <a:ln w="6350">
                  <a:noFill/>
                </a:ln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n w="6350">
                  <a:noFill/>
                </a:ln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Набирать </a:t>
            </a:r>
            <a:r>
              <a:rPr lang="ru-RU" sz="2400" dirty="0">
                <a:ln w="6350">
                  <a:noFill/>
                </a:ln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воду желательно тонкой струйкой и по стенке бутылки. </a:t>
            </a:r>
            <a:br>
              <a:rPr lang="ru-RU" sz="2400" dirty="0">
                <a:ln w="6350">
                  <a:noFill/>
                </a:ln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n w="6350">
                  <a:noFill/>
                </a:ln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Воду рекомендуется налить в бутылку под «горлышко» и плотно завернуть пробку.   </a:t>
            </a:r>
            <a:r>
              <a:rPr lang="ru-RU" sz="2400" dirty="0">
                <a:ln w="6350">
                  <a:noFill/>
                </a:ln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n w="6350">
                  <a:noFill/>
                </a:ln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n w="6350">
                  <a:noFill/>
                </a:ln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Наличие воздуха под пробкой может привести к искажению результатов анализа. </a:t>
            </a:r>
          </a:p>
          <a:p>
            <a:pPr marL="73152" lvl="0" indent="0">
              <a:buClr>
                <a:prstClr val="white">
                  <a:shade val="95000"/>
                </a:prstClr>
              </a:buClr>
              <a:buNone/>
            </a:pPr>
            <a:r>
              <a:rPr lang="ru-RU" sz="2400" dirty="0">
                <a:solidFill>
                  <a:prstClr val="white"/>
                </a:solidFill>
                <a:ea typeface="Calibri" panose="020F0502020204030204" pitchFamily="34" charset="0"/>
              </a:rPr>
              <a:t>     Нами были взяты 3 пробы воды из реки Роста с интервалом в 1 неделю в </a:t>
            </a:r>
            <a:r>
              <a:rPr lang="ru-RU" sz="2400" dirty="0" smtClean="0">
                <a:solidFill>
                  <a:prstClr val="white"/>
                </a:solidFill>
                <a:ea typeface="Calibri" panose="020F0502020204030204" pitchFamily="34" charset="0"/>
              </a:rPr>
              <a:t>сентябре - октябре 2024 </a:t>
            </a:r>
            <a:r>
              <a:rPr lang="ru-RU" sz="2400" dirty="0">
                <a:solidFill>
                  <a:prstClr val="white"/>
                </a:solidFill>
                <a:ea typeface="Calibri" panose="020F0502020204030204" pitchFamily="34" charset="0"/>
              </a:rPr>
              <a:t>года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8197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sz="3600" dirty="0" smtClean="0">
                <a:solidFill>
                  <a:srgbClr val="FF0000"/>
                </a:solidFill>
                <a:latin typeface="+mn-lt"/>
              </a:rPr>
              <a:t>Определение прозрачности воды</a:t>
            </a:r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36327"/>
            <a:ext cx="9144000" cy="5805264"/>
          </a:xfrm>
        </p:spPr>
        <p:txBody>
          <a:bodyPr>
            <a:normAutofit/>
          </a:bodyPr>
          <a:lstStyle/>
          <a:p>
            <a:pPr marL="73152" lvl="0" indent="0">
              <a:buClr>
                <a:prstClr val="white">
                  <a:shade val="95000"/>
                </a:prstClr>
              </a:buClr>
              <a:buNone/>
            </a:pPr>
            <a:r>
              <a:rPr lang="ru-RU" dirty="0" smtClean="0">
                <a:solidFill>
                  <a:prstClr val="white"/>
                </a:solidFill>
                <a:latin typeface="Times New Roman"/>
                <a:ea typeface="Times New Roman"/>
              </a:rPr>
              <a:t>     </a:t>
            </a:r>
            <a:r>
              <a:rPr lang="ru-RU" sz="2400" b="1" i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Прозрачность </a:t>
            </a:r>
            <a:r>
              <a:rPr lang="ru-RU" sz="2400" b="1" i="1" dirty="0">
                <a:solidFill>
                  <a:prstClr val="white"/>
                </a:solidFill>
                <a:latin typeface="Times New Roman"/>
                <a:ea typeface="Times New Roman"/>
              </a:rPr>
              <a:t>зависит от</a:t>
            </a:r>
            <a:r>
              <a:rPr lang="ru-RU" sz="2400" dirty="0">
                <a:solidFill>
                  <a:prstClr val="white"/>
                </a:solidFill>
                <a:latin typeface="Times New Roman"/>
                <a:ea typeface="Times New Roman"/>
              </a:rPr>
              <a:t> : количества взвешенных частиц ила, глины, песка, микроорганизмов, содержания химических соединений.</a:t>
            </a:r>
          </a:p>
          <a:p>
            <a:pPr marL="73152" lvl="0" indent="0">
              <a:buClr>
                <a:prstClr val="white">
                  <a:shade val="95000"/>
                </a:prstClr>
              </a:buClr>
              <a:buNone/>
            </a:pPr>
            <a:r>
              <a:rPr lang="ru-RU" sz="2400" dirty="0">
                <a:solidFill>
                  <a:prstClr val="white"/>
                </a:solidFill>
                <a:latin typeface="Times New Roman"/>
                <a:ea typeface="Times New Roman"/>
              </a:rPr>
              <a:t>     Прозрачность определяется высотой столба воды, через который виден нарисованный на бумаге крест.</a:t>
            </a:r>
          </a:p>
          <a:p>
            <a:pPr marL="73152" lvl="0" indent="0">
              <a:buClr>
                <a:prstClr val="white">
                  <a:shade val="95000"/>
                </a:prstClr>
              </a:buClr>
              <a:buNone/>
            </a:pPr>
            <a:r>
              <a:rPr lang="ru-RU" sz="2400" dirty="0">
                <a:solidFill>
                  <a:prstClr val="white"/>
                </a:solidFill>
                <a:latin typeface="Times New Roman"/>
                <a:ea typeface="Times New Roman"/>
              </a:rPr>
              <a:t>     Проба 1 – </a:t>
            </a:r>
            <a:r>
              <a:rPr lang="ru-RU" sz="2400" dirty="0" smtClean="0">
                <a:solidFill>
                  <a:prstClr val="white"/>
                </a:solidFill>
                <a:latin typeface="Times New Roman"/>
                <a:ea typeface="Times New Roman"/>
              </a:rPr>
              <a:t>более 35 см</a:t>
            </a:r>
            <a:endParaRPr lang="ru-RU" sz="2400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 marL="73152" lvl="0" indent="0">
              <a:buClr>
                <a:prstClr val="white">
                  <a:shade val="95000"/>
                </a:prstClr>
              </a:buClr>
              <a:buNone/>
            </a:pPr>
            <a:r>
              <a:rPr lang="ru-RU" sz="2400" dirty="0">
                <a:solidFill>
                  <a:prstClr val="white"/>
                </a:solidFill>
                <a:latin typeface="Times New Roman"/>
                <a:ea typeface="Times New Roman"/>
              </a:rPr>
              <a:t>     Проба 2 – </a:t>
            </a:r>
            <a:r>
              <a:rPr lang="ru-RU" sz="2400" dirty="0" smtClean="0">
                <a:solidFill>
                  <a:prstClr val="white"/>
                </a:solidFill>
                <a:latin typeface="Times New Roman"/>
                <a:ea typeface="Times New Roman"/>
              </a:rPr>
              <a:t>более 35 см</a:t>
            </a:r>
            <a:endParaRPr lang="ru-RU" sz="2400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 marL="73152" lvl="0" indent="0">
              <a:buClr>
                <a:prstClr val="white">
                  <a:shade val="95000"/>
                </a:prstClr>
              </a:buClr>
              <a:buNone/>
            </a:pPr>
            <a:r>
              <a:rPr lang="ru-RU" sz="2400" dirty="0">
                <a:solidFill>
                  <a:prstClr val="white"/>
                </a:solidFill>
                <a:latin typeface="Times New Roman"/>
                <a:ea typeface="Times New Roman"/>
              </a:rPr>
              <a:t>     Проба 3 – </a:t>
            </a:r>
            <a:r>
              <a:rPr lang="ru-RU" sz="2400" dirty="0" smtClean="0">
                <a:solidFill>
                  <a:prstClr val="white"/>
                </a:solidFill>
                <a:latin typeface="Times New Roman"/>
                <a:ea typeface="Times New Roman"/>
              </a:rPr>
              <a:t>более 35  см</a:t>
            </a:r>
            <a:endParaRPr lang="ru-RU" sz="2400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pPr marL="73152" lvl="0" indent="0">
              <a:buClr>
                <a:prstClr val="white">
                  <a:shade val="95000"/>
                </a:prstClr>
              </a:buClr>
              <a:buNone/>
            </a:pPr>
            <a:r>
              <a:rPr lang="ru-RU" sz="2400" dirty="0">
                <a:solidFill>
                  <a:prstClr val="white"/>
                </a:solidFill>
                <a:latin typeface="Times New Roman"/>
                <a:ea typeface="Times New Roman"/>
              </a:rPr>
              <a:t>     Вода, взятая для </a:t>
            </a:r>
            <a:r>
              <a:rPr lang="ru-RU" sz="2400" dirty="0" smtClean="0">
                <a:solidFill>
                  <a:prstClr val="white"/>
                </a:solidFill>
                <a:latin typeface="Times New Roman"/>
                <a:ea typeface="Times New Roman"/>
              </a:rPr>
              <a:t>анализа, </a:t>
            </a:r>
            <a:r>
              <a:rPr lang="ru-RU" sz="2400" dirty="0">
                <a:solidFill>
                  <a:prstClr val="white"/>
                </a:solidFill>
                <a:latin typeface="Times New Roman"/>
                <a:ea typeface="Times New Roman"/>
              </a:rPr>
              <a:t>обладает достаточной </a:t>
            </a:r>
            <a:r>
              <a:rPr lang="ru-RU" sz="2400" dirty="0" smtClean="0">
                <a:solidFill>
                  <a:prstClr val="white"/>
                </a:solidFill>
                <a:latin typeface="Times New Roman"/>
                <a:ea typeface="Times New Roman"/>
              </a:rPr>
              <a:t>прозрачностью. Это характерно для рек Кольского полуострова, так как  они протекают в гранитных и гнейсовых, а не в осадочных горных породах.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1582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02" y="0"/>
            <a:ext cx="9122898" cy="133164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    Определение </a:t>
            </a:r>
            <a:r>
              <a:rPr lang="ru-RU" sz="36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интенсивности запаха воды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02" y="1484784"/>
            <a:ext cx="9122898" cy="5373216"/>
          </a:xfrm>
        </p:spPr>
        <p:txBody>
          <a:bodyPr/>
          <a:lstStyle/>
          <a:p>
            <a:pPr marL="457200" lvl="0" indent="-457200">
              <a:buClr>
                <a:prstClr val="white">
                  <a:shade val="95000"/>
                </a:prstClr>
              </a:buClr>
              <a:buFont typeface="Wingdings" pitchFamily="2" charset="2"/>
              <a:buChar char="ü"/>
            </a:pPr>
            <a:r>
              <a:rPr lang="ru-RU" sz="2400" dirty="0">
                <a:solidFill>
                  <a:prstClr val="white"/>
                </a:solidFill>
                <a:cs typeface="Times New Roman" pitchFamily="18" charset="0"/>
              </a:rPr>
              <a:t>В</a:t>
            </a:r>
            <a:r>
              <a:rPr lang="ru-RU" sz="2400" dirty="0" smtClean="0">
                <a:solidFill>
                  <a:prstClr val="white"/>
                </a:solidFill>
                <a:cs typeface="Times New Roman" pitchFamily="18" charset="0"/>
              </a:rPr>
              <a:t>ода пробы 1 имела </a:t>
            </a:r>
            <a:r>
              <a:rPr lang="ru-RU" sz="2400" dirty="0">
                <a:solidFill>
                  <a:prstClr val="white"/>
                </a:solidFill>
                <a:cs typeface="Times New Roman" pitchFamily="18" charset="0"/>
              </a:rPr>
              <a:t>запах сероводорода </a:t>
            </a:r>
            <a:r>
              <a:rPr lang="ru-RU" sz="2400" dirty="0" smtClean="0">
                <a:solidFill>
                  <a:prstClr val="white"/>
                </a:solidFill>
                <a:cs typeface="Times New Roman" pitchFamily="18" charset="0"/>
              </a:rPr>
              <a:t>и нефтепродуктов</a:t>
            </a:r>
            <a:endParaRPr lang="ru-RU" sz="2400" dirty="0">
              <a:solidFill>
                <a:prstClr val="white"/>
              </a:solidFill>
              <a:cs typeface="Times New Roman" pitchFamily="18" charset="0"/>
            </a:endParaRPr>
          </a:p>
          <a:p>
            <a:pPr marL="457200" lvl="0" indent="-457200">
              <a:buClr>
                <a:prstClr val="white">
                  <a:shade val="95000"/>
                </a:prstClr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prstClr val="white"/>
                </a:solidFill>
                <a:cs typeface="Times New Roman" pitchFamily="18" charset="0"/>
              </a:rPr>
              <a:t>Вода пробы 2 имела </a:t>
            </a:r>
            <a:r>
              <a:rPr lang="ru-RU" sz="2400" dirty="0">
                <a:solidFill>
                  <a:prstClr val="white"/>
                </a:solidFill>
                <a:cs typeface="Times New Roman" pitchFamily="18" charset="0"/>
              </a:rPr>
              <a:t>запах </a:t>
            </a:r>
            <a:r>
              <a:rPr lang="ru-RU" sz="2400" dirty="0" smtClean="0">
                <a:solidFill>
                  <a:prstClr val="white"/>
                </a:solidFill>
                <a:cs typeface="Times New Roman" pitchFamily="18" charset="0"/>
              </a:rPr>
              <a:t>сероводорода и нефтепродуктов</a:t>
            </a:r>
            <a:endParaRPr lang="ru-RU" sz="2400" dirty="0">
              <a:solidFill>
                <a:prstClr val="white"/>
              </a:solidFill>
              <a:cs typeface="Times New Roman" pitchFamily="18" charset="0"/>
            </a:endParaRPr>
          </a:p>
          <a:p>
            <a:pPr marL="457200" lvl="0" indent="-457200">
              <a:buClr>
                <a:prstClr val="white">
                  <a:shade val="95000"/>
                </a:prstClr>
              </a:buClr>
              <a:buFont typeface="Wingdings" pitchFamily="2" charset="2"/>
              <a:buChar char="ü"/>
            </a:pPr>
            <a:r>
              <a:rPr lang="ru-RU" sz="2400" dirty="0">
                <a:solidFill>
                  <a:prstClr val="white"/>
                </a:solidFill>
                <a:cs typeface="Times New Roman" pitchFamily="18" charset="0"/>
              </a:rPr>
              <a:t>В</a:t>
            </a:r>
            <a:r>
              <a:rPr lang="ru-RU" sz="2400" dirty="0" smtClean="0">
                <a:solidFill>
                  <a:prstClr val="white"/>
                </a:solidFill>
                <a:cs typeface="Times New Roman" pitchFamily="18" charset="0"/>
              </a:rPr>
              <a:t>ода пробы 3 имела слабый запах сероводорода и нефтепродуктов (проба взята после выпадения обильного дождя) </a:t>
            </a:r>
          </a:p>
          <a:p>
            <a:pPr marL="0" lvl="0" indent="0" algn="just">
              <a:buClr>
                <a:prstClr val="white">
                  <a:shade val="95000"/>
                </a:prstClr>
              </a:buClr>
              <a:buNone/>
            </a:pPr>
            <a:endParaRPr lang="ru-RU" sz="2400" dirty="0" smtClean="0">
              <a:solidFill>
                <a:prstClr val="white"/>
              </a:solidFill>
              <a:cs typeface="Times New Roman" pitchFamily="18" charset="0"/>
            </a:endParaRPr>
          </a:p>
          <a:p>
            <a:pPr marL="0" lvl="0" indent="0">
              <a:buClr>
                <a:prstClr val="white">
                  <a:shade val="95000"/>
                </a:prstClr>
              </a:buClr>
              <a:buNone/>
            </a:pPr>
            <a:r>
              <a:rPr lang="ru-RU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prstClr val="white"/>
                </a:solidFill>
                <a:cs typeface="Times New Roman" pitchFamily="18" charset="0"/>
              </a:rPr>
              <a:t>    Причина данного запаха расположенные в окрестностях реки гаражные кооперативы, предприятие «ТЭКОС» и складские помещения многих торгово-производственных предприятий. </a:t>
            </a:r>
          </a:p>
          <a:p>
            <a:pPr marL="0" lvl="0" indent="0">
              <a:buClr>
                <a:prstClr val="white">
                  <a:shade val="95000"/>
                </a:prstClr>
              </a:buClr>
              <a:buNone/>
            </a:pPr>
            <a:r>
              <a:rPr lang="ru-RU" sz="2400" dirty="0">
                <a:solidFill>
                  <a:prstClr val="white"/>
                </a:solidFill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prstClr val="white"/>
                </a:solidFill>
                <a:cs typeface="Times New Roman" pitchFamily="18" charset="0"/>
              </a:rPr>
              <a:t>    Виды деятельности АО «ТЭКОС» : обеспечение работоспособности котельных, ремонт металлоизделий, ремонт машин и оборудования. </a:t>
            </a:r>
            <a:endParaRPr lang="ru-RU" sz="2400" dirty="0">
              <a:solidFill>
                <a:prstClr val="white"/>
              </a:solidFill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30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904</TotalTime>
  <Words>1038</Words>
  <Application>Microsoft Office PowerPoint</Application>
  <PresentationFormat>Экран (4:3)</PresentationFormat>
  <Paragraphs>154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 </vt:lpstr>
      <vt:lpstr>Цель:  Проанализировать химический    состав    воды в реке Роста Определить основные источники   загрязнения  </vt:lpstr>
      <vt:lpstr>               </vt:lpstr>
      <vt:lpstr>     Гидросфера - водная оболочка Земли.  Это самая тонкая из оболочек планеты (῀0,001% массы Земли).  Уровень загрязнения рек, озер, морей и океанов с каждым годом возрастает.</vt:lpstr>
      <vt:lpstr>     Типы загрязнения поверхностных и подземных вод:</vt:lpstr>
      <vt:lpstr>     Отбор проб на анализ</vt:lpstr>
      <vt:lpstr>     Определение прозрачности воды</vt:lpstr>
      <vt:lpstr>     Определение интенсивности запаха воды</vt:lpstr>
      <vt:lpstr>     Определение водородного показателя </vt:lpstr>
      <vt:lpstr>     Определение катионов</vt:lpstr>
      <vt:lpstr>     Определение анионов</vt:lpstr>
      <vt:lpstr>     Определение некоторых катионов и анионов</vt:lpstr>
      <vt:lpstr>     Выводы и рекомендации:</vt:lpstr>
      <vt:lpstr>     Библиографический список: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качества водопроводной воды</dc:title>
  <dc:creator>Ноутбук</dc:creator>
  <cp:lastModifiedBy>Егорова</cp:lastModifiedBy>
  <cp:revision>106</cp:revision>
  <dcterms:created xsi:type="dcterms:W3CDTF">2013-03-25T09:01:46Z</dcterms:created>
  <dcterms:modified xsi:type="dcterms:W3CDTF">2025-04-28T06:48:42Z</dcterms:modified>
</cp:coreProperties>
</file>