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7102475" cy="102346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08" y="-3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8684F-CE92-4B3B-9013-CC1DED194A22}" type="datetimeFigureOut">
              <a:rPr lang="ru-RU" smtClean="0"/>
              <a:pPr/>
              <a:t>10.06.2022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9B284-55F4-4789-9E19-F930F2FA37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8684F-CE92-4B3B-9013-CC1DED194A22}" type="datetimeFigureOut">
              <a:rPr lang="ru-RU" smtClean="0"/>
              <a:pPr/>
              <a:t>10.06.2022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9B284-55F4-4789-9E19-F930F2FA37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8684F-CE92-4B3B-9013-CC1DED194A22}" type="datetimeFigureOut">
              <a:rPr lang="ru-RU" smtClean="0"/>
              <a:pPr/>
              <a:t>10.06.2022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9B284-55F4-4789-9E19-F930F2FA37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8684F-CE92-4B3B-9013-CC1DED194A22}" type="datetimeFigureOut">
              <a:rPr lang="ru-RU" smtClean="0"/>
              <a:pPr/>
              <a:t>10.06.2022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9B284-55F4-4789-9E19-F930F2FA37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8684F-CE92-4B3B-9013-CC1DED194A22}" type="datetimeFigureOut">
              <a:rPr lang="ru-RU" smtClean="0"/>
              <a:pPr/>
              <a:t>10.06.2022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9B284-55F4-4789-9E19-F930F2FA37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8684F-CE92-4B3B-9013-CC1DED194A22}" type="datetimeFigureOut">
              <a:rPr lang="ru-RU" smtClean="0"/>
              <a:pPr/>
              <a:t>10.06.2022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9B284-55F4-4789-9E19-F930F2FA37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8684F-CE92-4B3B-9013-CC1DED194A22}" type="datetimeFigureOut">
              <a:rPr lang="ru-RU" smtClean="0"/>
              <a:pPr/>
              <a:t>10.06.2022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9B284-55F4-4789-9E19-F930F2FA37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8684F-CE92-4B3B-9013-CC1DED194A22}" type="datetimeFigureOut">
              <a:rPr lang="ru-RU" smtClean="0"/>
              <a:pPr/>
              <a:t>10.06.2022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9B284-55F4-4789-9E19-F930F2FA37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8684F-CE92-4B3B-9013-CC1DED194A22}" type="datetimeFigureOut">
              <a:rPr lang="ru-RU" smtClean="0"/>
              <a:pPr/>
              <a:t>10.06.2022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9B284-55F4-4789-9E19-F930F2FA37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8684F-CE92-4B3B-9013-CC1DED194A22}" type="datetimeFigureOut">
              <a:rPr lang="ru-RU" smtClean="0"/>
              <a:pPr/>
              <a:t>10.06.2022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9B284-55F4-4789-9E19-F930F2FA37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8684F-CE92-4B3B-9013-CC1DED194A22}" type="datetimeFigureOut">
              <a:rPr lang="ru-RU" smtClean="0"/>
              <a:pPr/>
              <a:t>10.06.2022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9B284-55F4-4789-9E19-F930F2FA37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88684F-CE92-4B3B-9013-CC1DED194A22}" type="datetimeFigureOut">
              <a:rPr lang="ru-RU" smtClean="0"/>
              <a:pPr/>
              <a:t>10.06.2022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69B284-55F4-4789-9E19-F930F2FA379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16632"/>
            <a:ext cx="7920880" cy="936104"/>
          </a:xfrm>
        </p:spPr>
        <p:txBody>
          <a:bodyPr>
            <a:noAutofit/>
          </a:bodyPr>
          <a:lstStyle/>
          <a:p>
            <a:r>
              <a:rPr lang="ru-RU" sz="1600" b="1" dirty="0" smtClean="0"/>
              <a:t/>
            </a:r>
            <a:br>
              <a:rPr lang="ru-RU" sz="1600" b="1" dirty="0" smtClean="0"/>
            </a:br>
            <a:r>
              <a:rPr lang="ru-RU" sz="1600" b="1" dirty="0" smtClean="0"/>
              <a:t>Оказание бесплатной юридической помощи </a:t>
            </a:r>
            <a:br>
              <a:rPr lang="ru-RU" sz="1600" b="1" dirty="0" smtClean="0"/>
            </a:br>
            <a:r>
              <a:rPr lang="ru-RU" sz="1600" b="1" dirty="0" smtClean="0"/>
              <a:t>лицам, вынужденно покинувшим территории Украины, </a:t>
            </a:r>
            <a:br>
              <a:rPr lang="ru-RU" sz="1600" b="1" dirty="0" smtClean="0"/>
            </a:br>
            <a:r>
              <a:rPr lang="ru-RU" sz="1600" b="1" dirty="0" smtClean="0"/>
              <a:t>Донецкой Народной Республики, Луганской Народной Республики</a:t>
            </a:r>
            <a:endParaRPr lang="ru-RU" sz="1600" b="1" dirty="0"/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1475656" y="3861048"/>
            <a:ext cx="2624336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755576" y="1340768"/>
            <a:ext cx="7776864" cy="1656184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400" dirty="0" smtClean="0"/>
              <a:t>В соответствии с Законом Мурманской области от 26.06.2006 № 765-01-ЗМО «О государственной системе бесплатной юридической помощи на территории Мурманской области» правом на получение всех видов бесплатной юридической помощи в рамках государственной системы бесплатной юридической помощи могут воспользоваться лица, проживавшие на территориях Украины, Донецкой Народной Республики, Луганской Народной Республики и прибывшие на территорию Российской Федерации после 18 февраля 2022 года, относящиеся к следующим категориям:</a:t>
            </a:r>
            <a:endParaRPr lang="ru-RU" sz="1400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755576" y="3356992"/>
            <a:ext cx="3888432" cy="1728192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400" dirty="0" smtClean="0"/>
              <a:t>ходатайствующие о признании беженцами, признанные беженцами либо получившие временное убежище на территории Российской Федерации, статус которых устанавливается в соответствии </a:t>
            </a:r>
            <a:br>
              <a:rPr lang="ru-RU" sz="1400" dirty="0" smtClean="0"/>
            </a:br>
            <a:r>
              <a:rPr lang="ru-RU" sz="1400" dirty="0" smtClean="0"/>
              <a:t>с Федеральным законом от 19.02.1993 </a:t>
            </a:r>
            <a:br>
              <a:rPr lang="ru-RU" sz="1400" dirty="0" smtClean="0"/>
            </a:br>
            <a:r>
              <a:rPr lang="ru-RU" sz="1400" dirty="0" smtClean="0"/>
              <a:t>№ 4528-1 «О беженцах», а также члены их семей</a:t>
            </a:r>
            <a:endParaRPr lang="ru-RU" sz="1400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788024" y="3356992"/>
            <a:ext cx="3816424" cy="1728192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400" dirty="0" smtClean="0"/>
              <a:t>ходатайствующие о признании вынужденными переселенцами, вынужденные переселенцы, статус которых устанавливается в соответствии с Законом Российской Федерации от 19.02.1993 </a:t>
            </a:r>
            <a:br>
              <a:rPr lang="ru-RU" sz="1400" dirty="0" smtClean="0"/>
            </a:br>
            <a:r>
              <a:rPr lang="ru-RU" sz="1400" dirty="0" smtClean="0"/>
              <a:t>№ 4530-1 «О вынужденных переселенцах», а также члены их семей</a:t>
            </a:r>
          </a:p>
          <a:p>
            <a:pPr algn="just"/>
            <a:endParaRPr lang="ru-RU" sz="1400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827584" y="5229200"/>
            <a:ext cx="7848872" cy="144016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Указанные лица могут получить бесплатную юридическую помощь по вопросам защиты их прав </a:t>
            </a:r>
          </a:p>
          <a:p>
            <a:pPr algn="ctr"/>
            <a:r>
              <a:rPr lang="ru-RU" sz="1400" dirty="0" smtClean="0"/>
              <a:t>и законных интересов, предусмотренных соответственно Федеральным законом от 19.02.1993 </a:t>
            </a:r>
            <a:br>
              <a:rPr lang="ru-RU" sz="1400" dirty="0" smtClean="0"/>
            </a:br>
            <a:r>
              <a:rPr lang="ru-RU" sz="1400" dirty="0" smtClean="0"/>
              <a:t>№ 4528-1 «О беженцах» и Законом Российской Федерации от 19.02.1993 № 4530-1 «О вынужденных переселенцах». Данная помощь оказывается адвокатами  - участниками государственной системы бесплатной юридической помощи на территории </a:t>
            </a:r>
          </a:p>
          <a:p>
            <a:pPr algn="ctr"/>
            <a:r>
              <a:rPr lang="ru-RU" sz="1400" dirty="0" smtClean="0"/>
              <a:t>Мурманской области (далее - адвокаты)</a:t>
            </a:r>
            <a:endParaRPr lang="ru-RU" sz="1400" dirty="0"/>
          </a:p>
        </p:txBody>
      </p:sp>
      <p:sp>
        <p:nvSpPr>
          <p:cNvPr id="15" name="Стрелка вниз 14"/>
          <p:cNvSpPr/>
          <p:nvPr/>
        </p:nvSpPr>
        <p:spPr>
          <a:xfrm>
            <a:off x="2555776" y="2996952"/>
            <a:ext cx="360040" cy="360040"/>
          </a:xfrm>
          <a:prstGeom prst="downArrow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низ 15"/>
          <p:cNvSpPr/>
          <p:nvPr/>
        </p:nvSpPr>
        <p:spPr>
          <a:xfrm>
            <a:off x="6588224" y="2996952"/>
            <a:ext cx="360040" cy="360040"/>
          </a:xfrm>
          <a:prstGeom prst="downArrow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992888" cy="648072"/>
          </a:xfrm>
        </p:spPr>
        <p:txBody>
          <a:bodyPr>
            <a:noAutofit/>
          </a:bodyPr>
          <a:lstStyle/>
          <a:p>
            <a:r>
              <a:rPr lang="ru-RU" sz="1600" b="1" dirty="0" smtClean="0"/>
              <a:t>Оказание бесплатной юридической помощи лицам, </a:t>
            </a:r>
            <a:br>
              <a:rPr lang="ru-RU" sz="1600" b="1" dirty="0" smtClean="0"/>
            </a:br>
            <a:r>
              <a:rPr lang="ru-RU" sz="1600" b="1" dirty="0" smtClean="0"/>
              <a:t>ходатайствующим о признании беженцами</a:t>
            </a:r>
            <a:endParaRPr lang="ru-RU" sz="1600" b="1" dirty="0"/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1475656" y="3861048"/>
            <a:ext cx="2624336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39552" y="1124744"/>
            <a:ext cx="8136904" cy="3456384"/>
          </a:xfrm>
          <a:prstGeom prst="roundRect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sz="1200" b="1" dirty="0" smtClean="0"/>
          </a:p>
          <a:p>
            <a:endParaRPr lang="ru-RU" sz="1250" b="1" dirty="0" smtClean="0">
              <a:solidFill>
                <a:schemeClr val="tx1"/>
              </a:solidFill>
            </a:endParaRPr>
          </a:p>
          <a:p>
            <a:r>
              <a:rPr lang="ru-RU" sz="1200" dirty="0" smtClean="0"/>
              <a:t> Для получения бесплатной юридической помощи необходимо предоставить адвокату:</a:t>
            </a:r>
            <a:endParaRPr lang="ru-RU" sz="1200" dirty="0" smtClean="0">
              <a:solidFill>
                <a:schemeClr val="tx1"/>
              </a:solidFill>
            </a:endParaRPr>
          </a:p>
          <a:p>
            <a:r>
              <a:rPr lang="ru-RU" sz="1200" b="1" dirty="0" smtClean="0">
                <a:solidFill>
                  <a:schemeClr val="tx1"/>
                </a:solidFill>
              </a:rPr>
              <a:t>1. </a:t>
            </a:r>
            <a:r>
              <a:rPr lang="ru-RU" sz="1200" dirty="0" smtClean="0">
                <a:solidFill>
                  <a:schemeClr val="tx1"/>
                </a:solidFill>
              </a:rPr>
              <a:t>Один из следующих документов:</a:t>
            </a:r>
          </a:p>
          <a:p>
            <a:pPr>
              <a:buFontTx/>
              <a:buChar char="-"/>
            </a:pPr>
            <a:r>
              <a:rPr lang="ru-RU" sz="1200" dirty="0" smtClean="0">
                <a:solidFill>
                  <a:schemeClr val="tx1"/>
                </a:solidFill>
              </a:rPr>
              <a:t> направление к адвокату об оказании бесплатной юридической помощи по вопросу подготовки ходатайства о признании беженцем на территории Российской Федерации, выданное Министерством юстиции Мурманской области;</a:t>
            </a:r>
          </a:p>
          <a:p>
            <a:pPr>
              <a:buFontTx/>
              <a:buChar char="-"/>
            </a:pPr>
            <a:r>
              <a:rPr lang="ru-RU" sz="1200" dirty="0" smtClean="0">
                <a:solidFill>
                  <a:schemeClr val="tx1"/>
                </a:solidFill>
              </a:rPr>
              <a:t> справку о приеме ходатайства о признании беженцем на территории Российской Федерации, выданную после 18 февраля 2022 года;</a:t>
            </a:r>
          </a:p>
          <a:p>
            <a:pPr>
              <a:buFontTx/>
              <a:buChar char="-"/>
            </a:pPr>
            <a:r>
              <a:rPr lang="ru-RU" sz="1200" dirty="0" smtClean="0">
                <a:solidFill>
                  <a:schemeClr val="tx1"/>
                </a:solidFill>
              </a:rPr>
              <a:t> свидетельство о рассмотрении ходатайства о признании беженцем на территории Российской Федерации по существу, выданное после 18 февраля 2022 года;</a:t>
            </a:r>
            <a:endParaRPr lang="ru-RU" sz="1200" b="1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ru-RU" sz="1200" dirty="0" smtClean="0">
                <a:solidFill>
                  <a:schemeClr val="tx1"/>
                </a:solidFill>
              </a:rPr>
              <a:t> уведомление об отказе в рассмотрении ходатайства о признании беженцем на территории Российской Федерации по существу, выданное после 18 февраля 2022 года;</a:t>
            </a:r>
          </a:p>
          <a:p>
            <a:pPr>
              <a:buFontTx/>
              <a:buChar char="-"/>
            </a:pPr>
            <a:r>
              <a:rPr lang="ru-RU" sz="1200" dirty="0" smtClean="0">
                <a:solidFill>
                  <a:schemeClr val="tx1"/>
                </a:solidFill>
              </a:rPr>
              <a:t> уведомление об отказе в признании беженцем, выданное после 18 февраля 2022 года.</a:t>
            </a:r>
          </a:p>
          <a:p>
            <a:r>
              <a:rPr lang="ru-RU" sz="1200" b="1" dirty="0" smtClean="0">
                <a:solidFill>
                  <a:schemeClr val="tx1"/>
                </a:solidFill>
              </a:rPr>
              <a:t>2.</a:t>
            </a:r>
            <a:r>
              <a:rPr lang="ru-RU" sz="1200" dirty="0" smtClean="0">
                <a:solidFill>
                  <a:schemeClr val="tx1"/>
                </a:solidFill>
              </a:rPr>
              <a:t> Документ, удостоверяющий личность.</a:t>
            </a:r>
          </a:p>
          <a:p>
            <a:r>
              <a:rPr lang="ru-RU" sz="1200" b="1" dirty="0" smtClean="0">
                <a:solidFill>
                  <a:schemeClr val="tx1"/>
                </a:solidFill>
              </a:rPr>
              <a:t>3. </a:t>
            </a:r>
            <a:r>
              <a:rPr lang="ru-RU" sz="1200" dirty="0" smtClean="0">
                <a:solidFill>
                  <a:schemeClr val="tx1"/>
                </a:solidFill>
              </a:rPr>
              <a:t>Заявление* об оказании юридической помощи бесплатно с указанием характера юридической помощи и оснований для ее предоставления.</a:t>
            </a:r>
          </a:p>
          <a:p>
            <a:r>
              <a:rPr lang="ru-RU" sz="1200" b="1" dirty="0" smtClean="0">
                <a:solidFill>
                  <a:schemeClr val="tx1"/>
                </a:solidFill>
              </a:rPr>
              <a:t>4.</a:t>
            </a:r>
            <a:r>
              <a:rPr lang="ru-RU" sz="1200" dirty="0" smtClean="0">
                <a:solidFill>
                  <a:schemeClr val="tx1"/>
                </a:solidFill>
              </a:rPr>
              <a:t> Доверенность или иной документ, подтверждающий полномочия представителя лица, ходатайствующего о признании беженцем, - в случае обращения за бесплатной юридической помощью через представителя.</a:t>
            </a:r>
            <a:endParaRPr lang="ru-RU" sz="1200" b="1" dirty="0" smtClean="0">
              <a:solidFill>
                <a:schemeClr val="tx1"/>
              </a:solidFill>
            </a:endParaRPr>
          </a:p>
          <a:p>
            <a:endParaRPr lang="ru-RU" sz="1200" dirty="0" smtClean="0"/>
          </a:p>
          <a:p>
            <a:endParaRPr lang="ru-RU" sz="1200" b="1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11560" y="4653136"/>
            <a:ext cx="7992888" cy="1224136"/>
          </a:xfrm>
          <a:prstGeom prst="roundRect">
            <a:avLst/>
          </a:prstGeom>
          <a:noFill/>
          <a:ln>
            <a:noFill/>
          </a:ln>
          <a:effec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sz="1200" dirty="0" smtClean="0"/>
          </a:p>
          <a:p>
            <a:endParaRPr lang="ru-RU" sz="1200" dirty="0" smtClean="0"/>
          </a:p>
          <a:p>
            <a:endParaRPr lang="ru-RU" sz="1200" dirty="0" smtClean="0"/>
          </a:p>
          <a:p>
            <a:r>
              <a:rPr lang="ru-RU" sz="1200" dirty="0" smtClean="0"/>
              <a:t>Для получения направления</a:t>
            </a:r>
            <a:r>
              <a:rPr lang="ru-RU" sz="1200" b="1" dirty="0" smtClean="0"/>
              <a:t> </a:t>
            </a:r>
            <a:r>
              <a:rPr lang="ru-RU" sz="1200" dirty="0" smtClean="0"/>
              <a:t>к адвокату необходимо обратиться в Министерство юстиции Мурманской области с заявлением* о выдаче направления. </a:t>
            </a:r>
          </a:p>
          <a:p>
            <a:r>
              <a:rPr lang="ru-RU" sz="1200" dirty="0" smtClean="0"/>
              <a:t>Помимо заявления в Министерство юстиции Мурманской области также предоставляются:</a:t>
            </a:r>
          </a:p>
          <a:p>
            <a:r>
              <a:rPr lang="ru-RU" sz="1200" dirty="0" smtClean="0"/>
              <a:t>1) документ, удостоверяющий личность заявителя;</a:t>
            </a:r>
          </a:p>
          <a:p>
            <a:r>
              <a:rPr lang="ru-RU" sz="1200" dirty="0" smtClean="0"/>
              <a:t>2) доверенность или иной документ, подтверждающий полномочия представителя заявителя, - в случае обращения за выдачей направления через представителя.</a:t>
            </a:r>
          </a:p>
          <a:p>
            <a:pPr algn="ctr"/>
            <a:endParaRPr lang="ru-RU" sz="1200" dirty="0" smtClean="0"/>
          </a:p>
          <a:p>
            <a:pPr algn="ctr"/>
            <a:endParaRPr lang="ru-RU" sz="14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611560" y="5949280"/>
            <a:ext cx="828092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* Формы заявлений размещены на сайте Министерства юстиции Мурманской области в разделе «Бесплатная юридическая помощь» (</a:t>
            </a:r>
            <a:r>
              <a:rPr lang="en-US" sz="1200" dirty="0" smtClean="0"/>
              <a:t>https://minjust.gov-murman.ru/areas-of-activity/help</a:t>
            </a:r>
            <a:r>
              <a:rPr lang="ru-RU" sz="1200" dirty="0" smtClean="0"/>
              <a:t>). Телефон для справок: (815 2) 48-62-52 (приемная).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648072"/>
          </a:xfrm>
        </p:spPr>
        <p:txBody>
          <a:bodyPr>
            <a:noAutofit/>
          </a:bodyPr>
          <a:lstStyle/>
          <a:p>
            <a:r>
              <a:rPr lang="ru-RU" sz="1600" b="1" dirty="0" smtClean="0"/>
              <a:t>Оказание бесплатной юридической помощи лицам, признанным беженцами</a:t>
            </a:r>
            <a:endParaRPr lang="ru-RU" sz="1600" b="1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899592" y="1196752"/>
            <a:ext cx="7560840" cy="2520280"/>
          </a:xfrm>
          <a:prstGeom prst="roundRect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sz="1200" b="1" dirty="0" smtClean="0"/>
          </a:p>
          <a:p>
            <a:endParaRPr lang="ru-RU" sz="1250" b="1" dirty="0" smtClean="0">
              <a:solidFill>
                <a:schemeClr val="tx1"/>
              </a:solidFill>
            </a:endParaRPr>
          </a:p>
          <a:p>
            <a:r>
              <a:rPr lang="ru-RU" sz="1400" dirty="0" smtClean="0"/>
              <a:t> Для получения бесплатной юридической помощи необходимо предоставить адвокату:</a:t>
            </a:r>
          </a:p>
          <a:p>
            <a:endParaRPr lang="ru-RU" sz="1400" dirty="0" smtClean="0">
              <a:solidFill>
                <a:schemeClr val="tx1"/>
              </a:solidFill>
            </a:endParaRPr>
          </a:p>
          <a:p>
            <a:r>
              <a:rPr lang="ru-RU" sz="1400" b="1" dirty="0" smtClean="0">
                <a:solidFill>
                  <a:schemeClr val="tx1"/>
                </a:solidFill>
              </a:rPr>
              <a:t>1. </a:t>
            </a:r>
            <a:r>
              <a:rPr lang="ru-RU" sz="1400" dirty="0" smtClean="0">
                <a:solidFill>
                  <a:schemeClr val="tx1"/>
                </a:solidFill>
              </a:rPr>
              <a:t>Удостоверение беженца, выданное после 18 февраля 2022 года.</a:t>
            </a:r>
          </a:p>
          <a:p>
            <a:endParaRPr lang="ru-RU" sz="1400" b="1" dirty="0" smtClean="0">
              <a:solidFill>
                <a:schemeClr val="tx1"/>
              </a:solidFill>
            </a:endParaRPr>
          </a:p>
          <a:p>
            <a:r>
              <a:rPr lang="ru-RU" sz="1400" b="1" dirty="0" smtClean="0">
                <a:solidFill>
                  <a:schemeClr val="tx1"/>
                </a:solidFill>
              </a:rPr>
              <a:t>2. </a:t>
            </a:r>
            <a:r>
              <a:rPr lang="ru-RU" sz="1400" dirty="0" smtClean="0">
                <a:solidFill>
                  <a:schemeClr val="tx1"/>
                </a:solidFill>
              </a:rPr>
              <a:t>Заявление* об оказании юридической помощи бесплатно с указанием характера юридической помощи и оснований для ее предоставления.</a:t>
            </a:r>
          </a:p>
          <a:p>
            <a:endParaRPr lang="ru-RU" sz="1400" dirty="0" smtClean="0">
              <a:solidFill>
                <a:schemeClr val="tx1"/>
              </a:solidFill>
            </a:endParaRPr>
          </a:p>
          <a:p>
            <a:r>
              <a:rPr lang="ru-RU" sz="1400" b="1" dirty="0" smtClean="0">
                <a:solidFill>
                  <a:schemeClr val="tx1"/>
                </a:solidFill>
              </a:rPr>
              <a:t>3.</a:t>
            </a:r>
            <a:r>
              <a:rPr lang="ru-RU" sz="1400" dirty="0" smtClean="0">
                <a:solidFill>
                  <a:schemeClr val="tx1"/>
                </a:solidFill>
              </a:rPr>
              <a:t> Доверенность или иной документ, подтверждающий полномочия представителя лица, признанного беженцем, - в случае обращения за бесплатной юридической помощью через представителя.</a:t>
            </a:r>
            <a:endParaRPr lang="ru-RU" sz="1400" b="1" dirty="0" smtClean="0">
              <a:solidFill>
                <a:schemeClr val="tx1"/>
              </a:solidFill>
            </a:endParaRPr>
          </a:p>
          <a:p>
            <a:endParaRPr lang="ru-RU" sz="1200" dirty="0" smtClean="0"/>
          </a:p>
          <a:p>
            <a:endParaRPr lang="ru-RU" sz="12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827584" y="5805264"/>
            <a:ext cx="80648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/>
              <a:t>* Форма заявления размещена на сайте Министерства юстиции Мурманской области в разделе «Бесплатная </a:t>
            </a:r>
          </a:p>
          <a:p>
            <a:r>
              <a:rPr lang="ru-RU" sz="1200" dirty="0" smtClean="0"/>
              <a:t>юридическая помощь» (</a:t>
            </a:r>
            <a:r>
              <a:rPr lang="en-US" sz="1200" dirty="0" smtClean="0"/>
              <a:t>https://minjust.gov-murman.ru/areas-of-activity/help</a:t>
            </a:r>
            <a:r>
              <a:rPr lang="ru-RU" sz="1200" dirty="0" smtClean="0"/>
              <a:t>). Телефон для справок: (815 2) 48-62-52 (приемная).</a:t>
            </a:r>
            <a:endParaRPr lang="ru-RU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404664"/>
            <a:ext cx="7772400" cy="648072"/>
          </a:xfrm>
        </p:spPr>
        <p:txBody>
          <a:bodyPr>
            <a:noAutofit/>
          </a:bodyPr>
          <a:lstStyle/>
          <a:p>
            <a:r>
              <a:rPr lang="ru-RU" sz="1600" b="1" dirty="0" smtClean="0"/>
              <a:t>Оказание бесплатной юридической помощи лицам, </a:t>
            </a:r>
            <a:br>
              <a:rPr lang="ru-RU" sz="1600" b="1" dirty="0" smtClean="0"/>
            </a:br>
            <a:r>
              <a:rPr lang="ru-RU" sz="1600" b="1" dirty="0" smtClean="0"/>
              <a:t>получившим временное убежище на территории Российской Федерации</a:t>
            </a:r>
            <a:endParaRPr lang="ru-RU" sz="1600" b="1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899592" y="1484784"/>
            <a:ext cx="7560840" cy="2808312"/>
          </a:xfrm>
          <a:prstGeom prst="roundRect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sz="1200" b="1" dirty="0" smtClean="0"/>
          </a:p>
          <a:p>
            <a:endParaRPr lang="ru-RU" sz="1250" b="1" dirty="0" smtClean="0">
              <a:solidFill>
                <a:schemeClr val="tx1"/>
              </a:solidFill>
            </a:endParaRPr>
          </a:p>
          <a:p>
            <a:r>
              <a:rPr lang="ru-RU" sz="1400" dirty="0" smtClean="0"/>
              <a:t> Для </a:t>
            </a:r>
            <a:r>
              <a:rPr lang="ru-RU" sz="1400" dirty="0" smtClean="0">
                <a:solidFill>
                  <a:schemeClr val="tx1"/>
                </a:solidFill>
              </a:rPr>
              <a:t>получения бесплатной юридической помощи необходимо предоставить адвокату:</a:t>
            </a:r>
          </a:p>
          <a:p>
            <a:endParaRPr lang="ru-RU" sz="1400" dirty="0" smtClean="0">
              <a:solidFill>
                <a:schemeClr val="tx1"/>
              </a:solidFill>
            </a:endParaRPr>
          </a:p>
          <a:p>
            <a:r>
              <a:rPr lang="ru-RU" sz="1400" b="1" dirty="0" smtClean="0">
                <a:solidFill>
                  <a:schemeClr val="tx1"/>
                </a:solidFill>
              </a:rPr>
              <a:t>1. </a:t>
            </a:r>
            <a:r>
              <a:rPr lang="ru-RU" sz="1400" dirty="0" smtClean="0">
                <a:solidFill>
                  <a:schemeClr val="tx1"/>
                </a:solidFill>
              </a:rPr>
              <a:t>Свидетельство о предоставлении временного убежища на территории Российской Федерации, выданное после 18 февраля 2022 года.</a:t>
            </a:r>
          </a:p>
          <a:p>
            <a:endParaRPr lang="ru-RU" sz="1400" b="1" dirty="0" smtClean="0">
              <a:solidFill>
                <a:schemeClr val="tx1"/>
              </a:solidFill>
            </a:endParaRPr>
          </a:p>
          <a:p>
            <a:r>
              <a:rPr lang="ru-RU" sz="1400" b="1" dirty="0" smtClean="0">
                <a:solidFill>
                  <a:schemeClr val="tx1"/>
                </a:solidFill>
              </a:rPr>
              <a:t>2. </a:t>
            </a:r>
            <a:r>
              <a:rPr lang="ru-RU" sz="1400" dirty="0" smtClean="0">
                <a:solidFill>
                  <a:schemeClr val="tx1"/>
                </a:solidFill>
              </a:rPr>
              <a:t>Заявление* об оказании юридической помощи бесплатно с указанием характера юридической помощи и оснований для ее предоставления.</a:t>
            </a:r>
          </a:p>
          <a:p>
            <a:endParaRPr lang="ru-RU" sz="1400" dirty="0" smtClean="0">
              <a:solidFill>
                <a:schemeClr val="tx1"/>
              </a:solidFill>
            </a:endParaRPr>
          </a:p>
          <a:p>
            <a:r>
              <a:rPr lang="ru-RU" sz="1400" b="1" dirty="0" smtClean="0">
                <a:solidFill>
                  <a:schemeClr val="tx1"/>
                </a:solidFill>
              </a:rPr>
              <a:t>3.</a:t>
            </a:r>
            <a:r>
              <a:rPr lang="ru-RU" sz="1400" dirty="0" smtClean="0">
                <a:solidFill>
                  <a:schemeClr val="tx1"/>
                </a:solidFill>
              </a:rPr>
              <a:t> Доверенность или иной документ, подтверждающий полномочия представителя лица, получившего временное убежище на территории Российской Федерации, - в случае обращения за бесплатной юридической помощью через представителя.</a:t>
            </a:r>
            <a:endParaRPr lang="ru-RU" sz="1400" b="1" dirty="0" smtClean="0">
              <a:solidFill>
                <a:schemeClr val="tx1"/>
              </a:solidFill>
            </a:endParaRPr>
          </a:p>
          <a:p>
            <a:endParaRPr lang="ru-RU" sz="1200" dirty="0" smtClean="0"/>
          </a:p>
          <a:p>
            <a:endParaRPr lang="ru-RU" sz="12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99592" y="5805264"/>
            <a:ext cx="79208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/>
              <a:t>* Форма заявления размещена на сайте Министерства юстиции Мурманской области в разделе «Бесплатная юридическая помощь» (</a:t>
            </a:r>
            <a:r>
              <a:rPr lang="en-US" sz="1200" dirty="0" smtClean="0"/>
              <a:t>https://minjust.gov-murman.ru/areas-of-activity/help</a:t>
            </a:r>
            <a:r>
              <a:rPr lang="ru-RU" sz="1200" dirty="0" smtClean="0"/>
              <a:t>). Телефон для справок: (815 2) 48-62-52 (приемная).</a:t>
            </a:r>
            <a:endParaRPr lang="ru-RU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404664"/>
            <a:ext cx="7772400" cy="648072"/>
          </a:xfrm>
        </p:spPr>
        <p:txBody>
          <a:bodyPr>
            <a:noAutofit/>
          </a:bodyPr>
          <a:lstStyle/>
          <a:p>
            <a:r>
              <a:rPr lang="ru-RU" sz="1600" b="1" dirty="0" smtClean="0"/>
              <a:t>Оказание бесплатной юридической помощи лицам, </a:t>
            </a:r>
            <a:br>
              <a:rPr lang="ru-RU" sz="1600" b="1" dirty="0" smtClean="0"/>
            </a:br>
            <a:r>
              <a:rPr lang="ru-RU" sz="1600" b="1" dirty="0" smtClean="0"/>
              <a:t>ходатайствующим о признании вынужденными переселенцами</a:t>
            </a:r>
            <a:endParaRPr lang="ru-RU" sz="1600" b="1" dirty="0"/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1475656" y="3861048"/>
            <a:ext cx="2624336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67544" y="1196752"/>
            <a:ext cx="8352928" cy="3168352"/>
          </a:xfrm>
          <a:prstGeom prst="round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sz="1200" b="1" dirty="0" smtClean="0"/>
          </a:p>
          <a:p>
            <a:endParaRPr lang="ru-RU" sz="1250" b="1" dirty="0" smtClean="0">
              <a:solidFill>
                <a:schemeClr val="tx1"/>
              </a:solidFill>
            </a:endParaRPr>
          </a:p>
          <a:p>
            <a:r>
              <a:rPr lang="ru-RU" sz="1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200" dirty="0" smtClean="0">
                <a:solidFill>
                  <a:schemeClr val="tx1"/>
                </a:solidFill>
              </a:rPr>
              <a:t>Для получения бесплатной юридической помощи необходимо предоставить адвокату:</a:t>
            </a:r>
          </a:p>
          <a:p>
            <a:r>
              <a:rPr lang="ru-RU" sz="1200" b="1" dirty="0" smtClean="0">
                <a:solidFill>
                  <a:schemeClr val="tx1"/>
                </a:solidFill>
              </a:rPr>
              <a:t>1. </a:t>
            </a:r>
            <a:r>
              <a:rPr lang="ru-RU" sz="1200" dirty="0" smtClean="0">
                <a:solidFill>
                  <a:schemeClr val="tx1"/>
                </a:solidFill>
              </a:rPr>
              <a:t>Один из следующих документов:</a:t>
            </a:r>
          </a:p>
          <a:p>
            <a:pPr>
              <a:buFontTx/>
              <a:buChar char="-"/>
            </a:pPr>
            <a:r>
              <a:rPr lang="ru-RU" sz="1200" dirty="0" smtClean="0">
                <a:solidFill>
                  <a:schemeClr val="tx1"/>
                </a:solidFill>
              </a:rPr>
              <a:t>направление к адвокату об оказании бесплатной юридической помощи по вопросу подготовки ходатайства о признании вынужденным переселенцем, выданное Министерством юстиции Мурманской области;</a:t>
            </a:r>
          </a:p>
          <a:p>
            <a:r>
              <a:rPr lang="ru-RU" sz="1200" dirty="0" smtClean="0">
                <a:solidFill>
                  <a:schemeClr val="tx1"/>
                </a:solidFill>
              </a:rPr>
              <a:t>- свидетельство о регистрации ходатайства о признании лица вынужденным переселенцем, выданное после 18 февраля 2022 года;</a:t>
            </a:r>
          </a:p>
          <a:p>
            <a:r>
              <a:rPr lang="ru-RU" sz="1200" dirty="0" smtClean="0">
                <a:solidFill>
                  <a:schemeClr val="tx1"/>
                </a:solidFill>
              </a:rPr>
              <a:t>- уведомление об отказе в регистрации ходатайства о признании лица вынужденным переселенцем, выданное после 18 февраля 2022 года;</a:t>
            </a:r>
          </a:p>
          <a:p>
            <a:r>
              <a:rPr lang="ru-RU" sz="1200" dirty="0" smtClean="0">
                <a:solidFill>
                  <a:schemeClr val="tx1"/>
                </a:solidFill>
              </a:rPr>
              <a:t>- уведомление об отказе в предоставлении статуса вынужденного переселенца, выданное после 18 февраля 2022 года.</a:t>
            </a:r>
          </a:p>
          <a:p>
            <a:r>
              <a:rPr lang="ru-RU" sz="1200" b="1" dirty="0" smtClean="0">
                <a:solidFill>
                  <a:schemeClr val="tx1"/>
                </a:solidFill>
              </a:rPr>
              <a:t>2.</a:t>
            </a:r>
            <a:r>
              <a:rPr lang="ru-RU" sz="1200" dirty="0" smtClean="0">
                <a:solidFill>
                  <a:schemeClr val="tx1"/>
                </a:solidFill>
              </a:rPr>
              <a:t> Документ, удостоверяющий личность.</a:t>
            </a:r>
          </a:p>
          <a:p>
            <a:r>
              <a:rPr lang="ru-RU" sz="1200" b="1" dirty="0" smtClean="0">
                <a:solidFill>
                  <a:schemeClr val="tx1"/>
                </a:solidFill>
              </a:rPr>
              <a:t>3. </a:t>
            </a:r>
            <a:r>
              <a:rPr lang="ru-RU" sz="1200" dirty="0" smtClean="0">
                <a:solidFill>
                  <a:schemeClr val="tx1"/>
                </a:solidFill>
              </a:rPr>
              <a:t>Заявление* об оказании юридической помощи бесплатно с указанием характера юридической помощи и оснований для ее предоставления.</a:t>
            </a:r>
          </a:p>
          <a:p>
            <a:r>
              <a:rPr lang="ru-RU" sz="1200" b="1" dirty="0" smtClean="0">
                <a:solidFill>
                  <a:schemeClr val="tx1"/>
                </a:solidFill>
              </a:rPr>
              <a:t>4.</a:t>
            </a:r>
            <a:r>
              <a:rPr lang="ru-RU" sz="1200" dirty="0" smtClean="0">
                <a:solidFill>
                  <a:schemeClr val="tx1"/>
                </a:solidFill>
              </a:rPr>
              <a:t> Доверенность или иной документ, подтверждающий полномочия представителя лица, ходатайствующего о признании вынужденным переселенцем, - в случае обращения за бесплатной юридической помощью через представителя.</a:t>
            </a:r>
            <a:endParaRPr lang="ru-RU" sz="1200" b="1" dirty="0" smtClean="0">
              <a:solidFill>
                <a:schemeClr val="tx1"/>
              </a:solidFill>
            </a:endParaRPr>
          </a:p>
          <a:p>
            <a:endParaRPr lang="ru-RU" sz="1200" dirty="0" smtClean="0"/>
          </a:p>
          <a:p>
            <a:endParaRPr lang="ru-RU" sz="1200" b="1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11560" y="4509120"/>
            <a:ext cx="7992888" cy="144016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sz="1200" dirty="0" smtClean="0"/>
          </a:p>
          <a:p>
            <a:endParaRPr lang="ru-RU" sz="1200" dirty="0" smtClean="0"/>
          </a:p>
          <a:p>
            <a:r>
              <a:rPr lang="ru-RU" sz="1200" dirty="0" smtClean="0"/>
              <a:t>Для получения направления</a:t>
            </a:r>
            <a:r>
              <a:rPr lang="ru-RU" sz="1200" b="1" dirty="0" smtClean="0"/>
              <a:t> </a:t>
            </a:r>
            <a:r>
              <a:rPr lang="ru-RU" sz="1200" dirty="0" smtClean="0"/>
              <a:t>к адвокату необходимо обратиться в Министерство юстиции Мурманской области с заявлением* о выдаче направления. </a:t>
            </a:r>
          </a:p>
          <a:p>
            <a:r>
              <a:rPr lang="ru-RU" sz="1200" dirty="0" smtClean="0"/>
              <a:t>Помимо заявления в Министерство юстиции Мурманской области также предоставляются:</a:t>
            </a:r>
          </a:p>
          <a:p>
            <a:r>
              <a:rPr lang="ru-RU" sz="1200" dirty="0" smtClean="0"/>
              <a:t>1) документ, удостоверяющий личность заявителя;</a:t>
            </a:r>
          </a:p>
          <a:p>
            <a:r>
              <a:rPr lang="ru-RU" sz="1200" dirty="0" smtClean="0"/>
              <a:t>2) доверенность или иной документ, подтверждающий полномочия представителя заявителя, - в случае обращения за выдачей направления через представителя.</a:t>
            </a:r>
          </a:p>
          <a:p>
            <a:pPr algn="ctr"/>
            <a:endParaRPr lang="ru-RU" sz="1200" dirty="0" smtClean="0"/>
          </a:p>
          <a:p>
            <a:pPr algn="ctr"/>
            <a:endParaRPr lang="ru-RU" sz="14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683568" y="5934670"/>
            <a:ext cx="79928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* Формы заявлений размещены на сайте Министерства юстиции Мурманской области в разделе «Бесплатная юридическая помощь» (</a:t>
            </a:r>
            <a:r>
              <a:rPr lang="en-US" sz="1200" dirty="0" smtClean="0"/>
              <a:t>https://minjust.gov-murman.ru/areas-of-activity/help</a:t>
            </a:r>
            <a:r>
              <a:rPr lang="ru-RU" sz="1200" dirty="0" smtClean="0"/>
              <a:t>). Телефон для справок: (815 2) 48-62-52 (приемная).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404664"/>
            <a:ext cx="7772400" cy="648072"/>
          </a:xfrm>
        </p:spPr>
        <p:txBody>
          <a:bodyPr>
            <a:noAutofit/>
          </a:bodyPr>
          <a:lstStyle/>
          <a:p>
            <a:r>
              <a:rPr lang="ru-RU" sz="1600" b="1" dirty="0" smtClean="0"/>
              <a:t>Оказание бесплатной юридической помощи лицам, </a:t>
            </a:r>
            <a:br>
              <a:rPr lang="ru-RU" sz="1600" b="1" dirty="0" smtClean="0"/>
            </a:br>
            <a:r>
              <a:rPr lang="ru-RU" sz="1600" b="1" dirty="0" smtClean="0"/>
              <a:t> получившим статус вынужденных переселенцев</a:t>
            </a:r>
            <a:endParaRPr lang="ru-RU" sz="16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99592" y="5805264"/>
            <a:ext cx="79208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/>
              <a:t>* Форма заявления размещена на сайте Министерства юстиции Мурманской области в разделе «Бесплатная юридическая помощь» (</a:t>
            </a:r>
            <a:r>
              <a:rPr lang="en-US" sz="1200" dirty="0" smtClean="0"/>
              <a:t>https://minjust.gov-murman.ru/areas-of-activity/help</a:t>
            </a:r>
            <a:r>
              <a:rPr lang="ru-RU" sz="1200" dirty="0" smtClean="0"/>
              <a:t>). Телефон для справок: (815 2) 48-62-52 (приемная).</a:t>
            </a:r>
            <a:endParaRPr lang="ru-RU" sz="1200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827584" y="1340768"/>
            <a:ext cx="7632848" cy="3024336"/>
          </a:xfrm>
          <a:prstGeom prst="roundRect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400" dirty="0" smtClean="0"/>
          </a:p>
          <a:p>
            <a:r>
              <a:rPr lang="ru-RU" sz="1400" dirty="0" smtClean="0"/>
              <a:t>Для получения бесплатной юридической помощи необходимо предоставить адвокату:</a:t>
            </a:r>
          </a:p>
          <a:p>
            <a:endParaRPr lang="ru-RU" sz="1400" dirty="0" smtClean="0">
              <a:solidFill>
                <a:schemeClr val="tx1"/>
              </a:solidFill>
            </a:endParaRPr>
          </a:p>
          <a:p>
            <a:r>
              <a:rPr lang="ru-RU" sz="1400" b="1" dirty="0" smtClean="0">
                <a:solidFill>
                  <a:schemeClr val="tx1"/>
                </a:solidFill>
              </a:rPr>
              <a:t>1. </a:t>
            </a:r>
            <a:r>
              <a:rPr lang="ru-RU" sz="1400" dirty="0" smtClean="0"/>
              <a:t>Удостоверение вынужденного переселенца,</a:t>
            </a:r>
            <a:r>
              <a:rPr lang="ru-RU" sz="1400" dirty="0" smtClean="0">
                <a:solidFill>
                  <a:schemeClr val="tx1"/>
                </a:solidFill>
              </a:rPr>
              <a:t> выданное после 18 февраля 2022 года.</a:t>
            </a:r>
          </a:p>
          <a:p>
            <a:endParaRPr lang="ru-RU" sz="1400" b="1" dirty="0" smtClean="0">
              <a:solidFill>
                <a:schemeClr val="tx1"/>
              </a:solidFill>
            </a:endParaRPr>
          </a:p>
          <a:p>
            <a:r>
              <a:rPr lang="ru-RU" sz="1400" b="1" dirty="0" smtClean="0">
                <a:solidFill>
                  <a:schemeClr val="tx1"/>
                </a:solidFill>
              </a:rPr>
              <a:t>2. </a:t>
            </a:r>
            <a:r>
              <a:rPr lang="ru-RU" sz="1400" dirty="0" smtClean="0">
                <a:solidFill>
                  <a:schemeClr val="tx1"/>
                </a:solidFill>
              </a:rPr>
              <a:t>Заявление* об оказании юридической помощи бесплатно с указанием характера юридической помощи и оснований для ее предоставления.</a:t>
            </a:r>
          </a:p>
          <a:p>
            <a:endParaRPr lang="ru-RU" sz="1400" dirty="0" smtClean="0">
              <a:solidFill>
                <a:schemeClr val="tx1"/>
              </a:solidFill>
            </a:endParaRPr>
          </a:p>
          <a:p>
            <a:r>
              <a:rPr lang="ru-RU" sz="1400" b="1" dirty="0" smtClean="0">
                <a:solidFill>
                  <a:schemeClr val="tx1"/>
                </a:solidFill>
              </a:rPr>
              <a:t>3.</a:t>
            </a:r>
            <a:r>
              <a:rPr lang="ru-RU" sz="1400" dirty="0" smtClean="0">
                <a:solidFill>
                  <a:schemeClr val="tx1"/>
                </a:solidFill>
              </a:rPr>
              <a:t> Доверенность или иной документ, подтверждающий полномочия представителя лица, получившего статус вынужденного переселенца, - в случае обращения за бесплатной юридической помощью через представителя.</a:t>
            </a:r>
            <a:endParaRPr lang="ru-RU" sz="1400" b="1" dirty="0" smtClean="0">
              <a:solidFill>
                <a:schemeClr val="tx1"/>
              </a:solidFill>
            </a:endParaRPr>
          </a:p>
          <a:p>
            <a:endParaRPr lang="ru-RU" sz="12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415</TotalTime>
  <Words>1002</Words>
  <Application>Microsoft Office PowerPoint</Application>
  <PresentationFormat>Экран (4:3)</PresentationFormat>
  <Paragraphs>80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 Оказание бесплатной юридической помощи  лицам, вынужденно покинувшим территории Украины,  Донецкой Народной Республики, Луганской Народной Республики</vt:lpstr>
      <vt:lpstr>Оказание бесплатной юридической помощи лицам,  ходатайствующим о признании беженцами</vt:lpstr>
      <vt:lpstr>Оказание бесплатной юридической помощи лицам, признанным беженцами</vt:lpstr>
      <vt:lpstr>Оказание бесплатной юридической помощи лицам,  получившим временное убежище на территории Российской Федерации</vt:lpstr>
      <vt:lpstr>Оказание бесплатной юридической помощи лицам,  ходатайствующим о признании вынужденными переселенцами</vt:lpstr>
      <vt:lpstr>Оказание бесплатной юридической помощи лицам,   получившим статус вынужденных переселенцев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Бесплатная юридическая помощь для лиц, вынужденно покинувших территорию Украины, Донецкой Народной Республики, Луганской Народной Республики</dc:title>
  <dc:creator>Клонова</dc:creator>
  <cp:lastModifiedBy>Клонова</cp:lastModifiedBy>
  <cp:revision>55</cp:revision>
  <dcterms:created xsi:type="dcterms:W3CDTF">2022-05-05T13:40:22Z</dcterms:created>
  <dcterms:modified xsi:type="dcterms:W3CDTF">2022-06-10T07:06:40Z</dcterms:modified>
</cp:coreProperties>
</file>